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AB4"/>
    <a:srgbClr val="83F020"/>
    <a:srgbClr val="43FF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4" d="100"/>
          <a:sy n="24" d="100"/>
        </p:scale>
        <p:origin x="756" y="-336"/>
      </p:cViewPr>
      <p:guideLst>
        <p:guide orient="horz" pos="13824"/>
        <p:guide pos="10368"/>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atricia\Documents\Documents-Patico_documents_folder\Documents\Documents\Endophyte%20papers\16Sillumina\Cos_genus_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atricia\Documents\Documents-Patico_documents_folder\Documents\Documents\Endophyte%20papers\16Sillumina\Cos_genus_analysi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'CS-CG'!$A$2</c:f>
              <c:strCache>
                <c:ptCount val="1"/>
                <c:pt idx="0">
                  <c:v>CS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ECC-4A3A-8D5E-BCF4A3F3C30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ECC-4A3A-8D5E-BCF4A3F3C30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ECC-4A3A-8D5E-BCF4A3F3C30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ECC-4A3A-8D5E-BCF4A3F3C30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ECC-4A3A-8D5E-BCF4A3F3C30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ECC-4A3A-8D5E-BCF4A3F3C30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ECC-4A3A-8D5E-BCF4A3F3C30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ECC-4A3A-8D5E-BCF4A3F3C30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1ECC-4A3A-8D5E-BCF4A3F3C303}"/>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1ECC-4A3A-8D5E-BCF4A3F3C303}"/>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1ECC-4A3A-8D5E-BCF4A3F3C303}"/>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1ECC-4A3A-8D5E-BCF4A3F3C303}"/>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1ECC-4A3A-8D5E-BCF4A3F3C303}"/>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1ECC-4A3A-8D5E-BCF4A3F3C303}"/>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1ECC-4A3A-8D5E-BCF4A3F3C303}"/>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1ECC-4A3A-8D5E-BCF4A3F3C303}"/>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1ECC-4A3A-8D5E-BCF4A3F3C303}"/>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1ECC-4A3A-8D5E-BCF4A3F3C303}"/>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1ECC-4A3A-8D5E-BCF4A3F3C303}"/>
              </c:ext>
            </c:extLst>
          </c:dPt>
          <c:dLbls>
            <c:dLbl>
              <c:idx val="0"/>
              <c:layout>
                <c:manualLayout>
                  <c:x val="-8.4980237154150193E-2"/>
                  <c:y val="0.1420002622481579"/>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CC-4A3A-8D5E-BCF4A3F3C303}"/>
                </c:ext>
              </c:extLst>
            </c:dLbl>
            <c:dLbl>
              <c:idx val="1"/>
              <c:layout>
                <c:manualLayout>
                  <c:x val="7.9051383399209481E-3"/>
                  <c:y val="-9.677419354838709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CC-4A3A-8D5E-BCF4A3F3C303}"/>
                </c:ext>
              </c:extLst>
            </c:dLbl>
            <c:dLbl>
              <c:idx val="2"/>
              <c:layout>
                <c:manualLayout>
                  <c:x val="6.8821614043167806E-2"/>
                  <c:y val="-2.338694504254385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CC-4A3A-8D5E-BCF4A3F3C303}"/>
                </c:ext>
              </c:extLst>
            </c:dLbl>
            <c:dLbl>
              <c:idx val="3"/>
              <c:delete val="1"/>
              <c:extLst>
                <c:ext xmlns:c15="http://schemas.microsoft.com/office/drawing/2012/chart" uri="{CE6537A1-D6FC-4f65-9D91-7224C49458BB}"/>
                <c:ext xmlns:c16="http://schemas.microsoft.com/office/drawing/2014/chart" uri="{C3380CC4-5D6E-409C-BE32-E72D297353CC}">
                  <c16:uniqueId val="{00000007-1ECC-4A3A-8D5E-BCF4A3F3C303}"/>
                </c:ext>
              </c:extLst>
            </c:dLbl>
            <c:dLbl>
              <c:idx val="4"/>
              <c:delete val="1"/>
              <c:extLst>
                <c:ext xmlns:c15="http://schemas.microsoft.com/office/drawing/2012/chart" uri="{CE6537A1-D6FC-4f65-9D91-7224C49458BB}"/>
                <c:ext xmlns:c16="http://schemas.microsoft.com/office/drawing/2014/chart" uri="{C3380CC4-5D6E-409C-BE32-E72D297353CC}">
                  <c16:uniqueId val="{00000009-1ECC-4A3A-8D5E-BCF4A3F3C303}"/>
                </c:ext>
              </c:extLst>
            </c:dLbl>
            <c:dLbl>
              <c:idx val="5"/>
              <c:delete val="1"/>
              <c:extLst>
                <c:ext xmlns:c15="http://schemas.microsoft.com/office/drawing/2012/chart" uri="{CE6537A1-D6FC-4f65-9D91-7224C49458BB}"/>
                <c:ext xmlns:c16="http://schemas.microsoft.com/office/drawing/2014/chart" uri="{C3380CC4-5D6E-409C-BE32-E72D297353CC}">
                  <c16:uniqueId val="{0000000B-1ECC-4A3A-8D5E-BCF4A3F3C303}"/>
                </c:ext>
              </c:extLst>
            </c:dLbl>
            <c:dLbl>
              <c:idx val="6"/>
              <c:delete val="1"/>
              <c:extLst>
                <c:ext xmlns:c15="http://schemas.microsoft.com/office/drawing/2012/chart" uri="{CE6537A1-D6FC-4f65-9D91-7224C49458BB}"/>
                <c:ext xmlns:c16="http://schemas.microsoft.com/office/drawing/2014/chart" uri="{C3380CC4-5D6E-409C-BE32-E72D297353CC}">
                  <c16:uniqueId val="{0000000D-1ECC-4A3A-8D5E-BCF4A3F3C303}"/>
                </c:ext>
              </c:extLst>
            </c:dLbl>
            <c:dLbl>
              <c:idx val="7"/>
              <c:delete val="1"/>
              <c:extLst>
                <c:ext xmlns:c15="http://schemas.microsoft.com/office/drawing/2012/chart" uri="{CE6537A1-D6FC-4f65-9D91-7224C49458BB}"/>
                <c:ext xmlns:c16="http://schemas.microsoft.com/office/drawing/2014/chart" uri="{C3380CC4-5D6E-409C-BE32-E72D297353CC}">
                  <c16:uniqueId val="{0000000F-1ECC-4A3A-8D5E-BCF4A3F3C303}"/>
                </c:ext>
              </c:extLst>
            </c:dLbl>
            <c:dLbl>
              <c:idx val="8"/>
              <c:layout>
                <c:manualLayout>
                  <c:x val="-0.17145140616242713"/>
                  <c:y val="0.10978009521481324"/>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ECC-4A3A-8D5E-BCF4A3F3C303}"/>
                </c:ext>
              </c:extLst>
            </c:dLbl>
            <c:dLbl>
              <c:idx val="9"/>
              <c:layout>
                <c:manualLayout>
                  <c:x val="-0.26951635598285756"/>
                  <c:y val="-0.13984263133153241"/>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ECC-4A3A-8D5E-BCF4A3F3C303}"/>
                </c:ext>
              </c:extLst>
            </c:dLbl>
            <c:dLbl>
              <c:idx val="10"/>
              <c:layout>
                <c:manualLayout>
                  <c:x val="4.9407114624505928E-2"/>
                  <c:y val="1.720430107526881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1ECC-4A3A-8D5E-BCF4A3F3C303}"/>
                </c:ext>
              </c:extLst>
            </c:dLbl>
            <c:dLbl>
              <c:idx val="11"/>
              <c:layout>
                <c:manualLayout>
                  <c:x val="-6.9169960474308304E-2"/>
                  <c:y val="1.505376344086021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1ECC-4A3A-8D5E-BCF4A3F3C303}"/>
                </c:ext>
              </c:extLst>
            </c:dLbl>
            <c:dLbl>
              <c:idx val="12"/>
              <c:delete val="1"/>
              <c:extLst>
                <c:ext xmlns:c15="http://schemas.microsoft.com/office/drawing/2012/chart" uri="{CE6537A1-D6FC-4f65-9D91-7224C49458BB}"/>
                <c:ext xmlns:c16="http://schemas.microsoft.com/office/drawing/2014/chart" uri="{C3380CC4-5D6E-409C-BE32-E72D297353CC}">
                  <c16:uniqueId val="{00000019-1ECC-4A3A-8D5E-BCF4A3F3C303}"/>
                </c:ext>
              </c:extLst>
            </c:dLbl>
            <c:dLbl>
              <c:idx val="13"/>
              <c:layout>
                <c:manualLayout>
                  <c:x val="0.13398630835163455"/>
                  <c:y val="-0.1708514977471745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515942828986471"/>
                      <c:h val="0.14581933650218792"/>
                    </c:manualLayout>
                  </c15:layout>
                </c:ext>
                <c:ext xmlns:c16="http://schemas.microsoft.com/office/drawing/2014/chart" uri="{C3380CC4-5D6E-409C-BE32-E72D297353CC}">
                  <c16:uniqueId val="{0000001B-1ECC-4A3A-8D5E-BCF4A3F3C303}"/>
                </c:ext>
              </c:extLst>
            </c:dLbl>
            <c:dLbl>
              <c:idx val="14"/>
              <c:delete val="1"/>
              <c:extLst>
                <c:ext xmlns:c15="http://schemas.microsoft.com/office/drawing/2012/chart" uri="{CE6537A1-D6FC-4f65-9D91-7224C49458BB}"/>
                <c:ext xmlns:c16="http://schemas.microsoft.com/office/drawing/2014/chart" uri="{C3380CC4-5D6E-409C-BE32-E72D297353CC}">
                  <c16:uniqueId val="{0000001D-1ECC-4A3A-8D5E-BCF4A3F3C303}"/>
                </c:ext>
              </c:extLst>
            </c:dLbl>
            <c:dLbl>
              <c:idx val="15"/>
              <c:layout>
                <c:manualLayout>
                  <c:x val="0.15810276679841898"/>
                  <c:y val="9.683902876022010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1ECC-4A3A-8D5E-BCF4A3F3C303}"/>
                </c:ext>
              </c:extLst>
            </c:dLbl>
            <c:dLbl>
              <c:idx val="16"/>
              <c:layout>
                <c:manualLayout>
                  <c:x val="-8.6311866695017697E-2"/>
                  <c:y val="3.6924334405774154E-3"/>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fld id="{9B105F06-81C6-4118-B421-D2B1727C00C4}" type="CATEGORYNAME">
                      <a:rPr lang="en-US" sz="2000"/>
                      <a:pPr>
                        <a:defRPr sz="2000"/>
                      </a:pPr>
                      <a:t>[CATEGORY NAME]</a:t>
                    </a:fld>
                    <a:r>
                      <a:rPr lang="en-US" sz="2000" baseline="0" dirty="0"/>
                      <a:t>
</a:t>
                    </a:r>
                    <a:fld id="{4187FEA7-B7CD-4BBB-84C9-122B98EDAE9F}" type="PERCENTAGE">
                      <a:rPr lang="en-US" sz="2000" baseline="0"/>
                      <a:pPr>
                        <a:defRPr sz="2000"/>
                      </a:pPr>
                      <a:t>[PERCENTAGE]</a:t>
                    </a:fld>
                    <a:endParaRPr lang="en-US" sz="2000" baseline="0" dirty="0"/>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5">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933126643514248"/>
                      <c:h val="0.14581933650218792"/>
                    </c:manualLayout>
                  </c15:layout>
                  <c15:dlblFieldTable/>
                  <c15:showDataLabelsRange val="0"/>
                </c:ext>
                <c:ext xmlns:c16="http://schemas.microsoft.com/office/drawing/2014/chart" uri="{C3380CC4-5D6E-409C-BE32-E72D297353CC}">
                  <c16:uniqueId val="{00000021-1ECC-4A3A-8D5E-BCF4A3F3C303}"/>
                </c:ext>
              </c:extLst>
            </c:dLbl>
            <c:dLbl>
              <c:idx val="17"/>
              <c:delete val="1"/>
              <c:extLst>
                <c:ext xmlns:c15="http://schemas.microsoft.com/office/drawing/2012/chart" uri="{CE6537A1-D6FC-4f65-9D91-7224C49458BB}">
                  <c15:layout>
                    <c:manualLayout>
                      <c:w val="0.25792281811578127"/>
                      <c:h val="0.10244645495346573"/>
                    </c:manualLayout>
                  </c15:layout>
                </c:ext>
                <c:ext xmlns:c16="http://schemas.microsoft.com/office/drawing/2014/chart" uri="{C3380CC4-5D6E-409C-BE32-E72D297353CC}">
                  <c16:uniqueId val="{00000023-1ECC-4A3A-8D5E-BCF4A3F3C303}"/>
                </c:ext>
              </c:extLst>
            </c:dLbl>
            <c:dLbl>
              <c:idx val="18"/>
              <c:layout>
                <c:manualLayout>
                  <c:x val="7.9513155733610494E-2"/>
                  <c:y val="-1.728940794406526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8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5-1ECC-4A3A-8D5E-BCF4A3F3C30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'CS-CG'!$B$1:$T$1</c:f>
              <c:strCache>
                <c:ptCount val="19"/>
                <c:pt idx="0">
                  <c:v>Bacillus</c:v>
                </c:pt>
                <c:pt idx="1">
                  <c:v>Blastococcus</c:v>
                </c:pt>
                <c:pt idx="2">
                  <c:v>Burkholderia</c:v>
                </c:pt>
                <c:pt idx="3">
                  <c:v>Clostridium</c:v>
                </c:pt>
                <c:pt idx="4">
                  <c:v>Corynebacterium</c:v>
                </c:pt>
                <c:pt idx="5">
                  <c:v>Flavobacterium</c:v>
                </c:pt>
                <c:pt idx="6">
                  <c:v>Halospirulina</c:v>
                </c:pt>
                <c:pt idx="7">
                  <c:v>Microbacterium</c:v>
                </c:pt>
                <c:pt idx="8">
                  <c:v>Paenibacillus</c:v>
                </c:pt>
                <c:pt idx="9">
                  <c:v>Pantoea</c:v>
                </c:pt>
                <c:pt idx="10">
                  <c:v>Pelomonas</c:v>
                </c:pt>
                <c:pt idx="11">
                  <c:v>Plantibacter</c:v>
                </c:pt>
                <c:pt idx="12">
                  <c:v>Propionibacterium</c:v>
                </c:pt>
                <c:pt idx="13">
                  <c:v>Pseudomonas</c:v>
                </c:pt>
                <c:pt idx="14">
                  <c:v>Psychrobacter</c:v>
                </c:pt>
                <c:pt idx="15">
                  <c:v>Ralstonia</c:v>
                </c:pt>
                <c:pt idx="16">
                  <c:v>Rathayibacter</c:v>
                </c:pt>
                <c:pt idx="17">
                  <c:v>Stenotrophomonas</c:v>
                </c:pt>
                <c:pt idx="18">
                  <c:v>Steroidobacter</c:v>
                </c:pt>
              </c:strCache>
            </c:strRef>
          </c:cat>
          <c:val>
            <c:numRef>
              <c:f>'CS-CG'!$B$2:$T$2</c:f>
              <c:numCache>
                <c:formatCode>General</c:formatCode>
                <c:ptCount val="19"/>
                <c:pt idx="0">
                  <c:v>9.67741935483871</c:v>
                </c:pt>
                <c:pt idx="1">
                  <c:v>0.52310374891020051</c:v>
                </c:pt>
                <c:pt idx="2">
                  <c:v>1.1333914559721012</c:v>
                </c:pt>
                <c:pt idx="3">
                  <c:v>0.17436791630340018</c:v>
                </c:pt>
                <c:pt idx="4">
                  <c:v>0.34873583260680036</c:v>
                </c:pt>
                <c:pt idx="5">
                  <c:v>0</c:v>
                </c:pt>
                <c:pt idx="6">
                  <c:v>8.7183958151700089E-2</c:v>
                </c:pt>
                <c:pt idx="7">
                  <c:v>0</c:v>
                </c:pt>
                <c:pt idx="8">
                  <c:v>6.0156931124673063</c:v>
                </c:pt>
                <c:pt idx="9">
                  <c:v>34.437663469921539</c:v>
                </c:pt>
                <c:pt idx="10">
                  <c:v>1.2205754141238012</c:v>
                </c:pt>
                <c:pt idx="11">
                  <c:v>8.7183958151700089E-2</c:v>
                </c:pt>
                <c:pt idx="12">
                  <c:v>0.69747166521360071</c:v>
                </c:pt>
                <c:pt idx="13">
                  <c:v>18.047079337401918</c:v>
                </c:pt>
                <c:pt idx="14">
                  <c:v>0</c:v>
                </c:pt>
                <c:pt idx="15">
                  <c:v>17.959895379250217</c:v>
                </c:pt>
                <c:pt idx="16">
                  <c:v>1.3949433304272014</c:v>
                </c:pt>
                <c:pt idx="17">
                  <c:v>1.6564952048823016</c:v>
                </c:pt>
                <c:pt idx="18">
                  <c:v>1.1333914559721012</c:v>
                </c:pt>
              </c:numCache>
            </c:numRef>
          </c:val>
          <c:extLst>
            <c:ext xmlns:c16="http://schemas.microsoft.com/office/drawing/2014/chart" uri="{C3380CC4-5D6E-409C-BE32-E72D297353CC}">
              <c16:uniqueId val="{00000026-1ECC-4A3A-8D5E-BCF4A3F3C303}"/>
            </c:ext>
          </c:extLst>
        </c:ser>
        <c:ser>
          <c:idx val="1"/>
          <c:order val="1"/>
          <c:tx>
            <c:strRef>
              <c:f>'CS-CG'!$A$3</c:f>
              <c:strCache>
                <c:ptCount val="1"/>
                <c:pt idx="0">
                  <c:v>CG</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8-1ECC-4A3A-8D5E-BCF4A3F3C30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A-1ECC-4A3A-8D5E-BCF4A3F3C30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C-1ECC-4A3A-8D5E-BCF4A3F3C30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E-1ECC-4A3A-8D5E-BCF4A3F3C30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0-1ECC-4A3A-8D5E-BCF4A3F3C30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2-1ECC-4A3A-8D5E-BCF4A3F3C30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4-1ECC-4A3A-8D5E-BCF4A3F3C30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6-1ECC-4A3A-8D5E-BCF4A3F3C30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8-1ECC-4A3A-8D5E-BCF4A3F3C303}"/>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A-1ECC-4A3A-8D5E-BCF4A3F3C303}"/>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C-1ECC-4A3A-8D5E-BCF4A3F3C303}"/>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E-1ECC-4A3A-8D5E-BCF4A3F3C303}"/>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0-1ECC-4A3A-8D5E-BCF4A3F3C303}"/>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2-1ECC-4A3A-8D5E-BCF4A3F3C303}"/>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4-1ECC-4A3A-8D5E-BCF4A3F3C303}"/>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6-1ECC-4A3A-8D5E-BCF4A3F3C303}"/>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8-1ECC-4A3A-8D5E-BCF4A3F3C303}"/>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A-1ECC-4A3A-8D5E-BCF4A3F3C303}"/>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C-1ECC-4A3A-8D5E-BCF4A3F3C30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8-1ECC-4A3A-8D5E-BCF4A3F3C30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A-1ECC-4A3A-8D5E-BCF4A3F3C30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C-1ECC-4A3A-8D5E-BCF4A3F3C303}"/>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E-1ECC-4A3A-8D5E-BCF4A3F3C303}"/>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0-1ECC-4A3A-8D5E-BCF4A3F3C303}"/>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2-1ECC-4A3A-8D5E-BCF4A3F3C303}"/>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4-1ECC-4A3A-8D5E-BCF4A3F3C303}"/>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6-1ECC-4A3A-8D5E-BCF4A3F3C303}"/>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8-1ECC-4A3A-8D5E-BCF4A3F3C303}"/>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A-1ECC-4A3A-8D5E-BCF4A3F3C303}"/>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C-1ECC-4A3A-8D5E-BCF4A3F3C303}"/>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E-1ECC-4A3A-8D5E-BCF4A3F3C303}"/>
                </c:ext>
              </c:extLst>
            </c:dLbl>
            <c:dLbl>
              <c:idx val="1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0-1ECC-4A3A-8D5E-BCF4A3F3C303}"/>
                </c:ext>
              </c:extLst>
            </c:dLbl>
            <c:dLbl>
              <c:idx val="1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2-1ECC-4A3A-8D5E-BCF4A3F3C303}"/>
                </c:ext>
              </c:extLst>
            </c:dLbl>
            <c:dLbl>
              <c:idx val="1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4-1ECC-4A3A-8D5E-BCF4A3F3C303}"/>
                </c:ext>
              </c:extLst>
            </c:dLbl>
            <c:dLbl>
              <c:idx val="1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6-1ECC-4A3A-8D5E-BCF4A3F3C303}"/>
                </c:ext>
              </c:extLst>
            </c:dLbl>
            <c:dLbl>
              <c:idx val="1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8-1ECC-4A3A-8D5E-BCF4A3F3C303}"/>
                </c:ext>
              </c:extLst>
            </c:dLbl>
            <c:dLbl>
              <c:idx val="1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A-1ECC-4A3A-8D5E-BCF4A3F3C303}"/>
                </c:ext>
              </c:extLst>
            </c:dLbl>
            <c:dLbl>
              <c:idx val="1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C-1ECC-4A3A-8D5E-BCF4A3F3C30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'CS-CG'!$B$1:$T$1</c:f>
              <c:strCache>
                <c:ptCount val="19"/>
                <c:pt idx="0">
                  <c:v>Bacillus</c:v>
                </c:pt>
                <c:pt idx="1">
                  <c:v>Blastococcus</c:v>
                </c:pt>
                <c:pt idx="2">
                  <c:v>Burkholderia</c:v>
                </c:pt>
                <c:pt idx="3">
                  <c:v>Clostridium</c:v>
                </c:pt>
                <c:pt idx="4">
                  <c:v>Corynebacterium</c:v>
                </c:pt>
                <c:pt idx="5">
                  <c:v>Flavobacterium</c:v>
                </c:pt>
                <c:pt idx="6">
                  <c:v>Halospirulina</c:v>
                </c:pt>
                <c:pt idx="7">
                  <c:v>Microbacterium</c:v>
                </c:pt>
                <c:pt idx="8">
                  <c:v>Paenibacillus</c:v>
                </c:pt>
                <c:pt idx="9">
                  <c:v>Pantoea</c:v>
                </c:pt>
                <c:pt idx="10">
                  <c:v>Pelomonas</c:v>
                </c:pt>
                <c:pt idx="11">
                  <c:v>Plantibacter</c:v>
                </c:pt>
                <c:pt idx="12">
                  <c:v>Propionibacterium</c:v>
                </c:pt>
                <c:pt idx="13">
                  <c:v>Pseudomonas</c:v>
                </c:pt>
                <c:pt idx="14">
                  <c:v>Psychrobacter</c:v>
                </c:pt>
                <c:pt idx="15">
                  <c:v>Ralstonia</c:v>
                </c:pt>
                <c:pt idx="16">
                  <c:v>Rathayibacter</c:v>
                </c:pt>
                <c:pt idx="17">
                  <c:v>Stenotrophomonas</c:v>
                </c:pt>
                <c:pt idx="18">
                  <c:v>Steroidobacter</c:v>
                </c:pt>
              </c:strCache>
            </c:strRef>
          </c:cat>
          <c:val>
            <c:numRef>
              <c:f>'CS-CG'!$B$3:$T$3</c:f>
              <c:numCache>
                <c:formatCode>General</c:formatCode>
                <c:ptCount val="19"/>
                <c:pt idx="0">
                  <c:v>0.64874884151992585</c:v>
                </c:pt>
                <c:pt idx="1">
                  <c:v>5.2363299351251156</c:v>
                </c:pt>
                <c:pt idx="2">
                  <c:v>0.27803521779425394</c:v>
                </c:pt>
                <c:pt idx="3">
                  <c:v>1.7608897126969416</c:v>
                </c:pt>
                <c:pt idx="4">
                  <c:v>1.2048192771084338</c:v>
                </c:pt>
                <c:pt idx="5">
                  <c:v>0.74142724745134381</c:v>
                </c:pt>
                <c:pt idx="6">
                  <c:v>0.50973123262279885</c:v>
                </c:pt>
                <c:pt idx="7">
                  <c:v>0.69508804448563488</c:v>
                </c:pt>
                <c:pt idx="8">
                  <c:v>4.1705282669138093</c:v>
                </c:pt>
                <c:pt idx="9">
                  <c:v>7.8313253012048198</c:v>
                </c:pt>
                <c:pt idx="10">
                  <c:v>9.2678405931417976E-2</c:v>
                </c:pt>
                <c:pt idx="11">
                  <c:v>9.9165894346617236</c:v>
                </c:pt>
                <c:pt idx="12">
                  <c:v>0.88044485634847081</c:v>
                </c:pt>
                <c:pt idx="13">
                  <c:v>2.8730305838739572</c:v>
                </c:pt>
                <c:pt idx="14">
                  <c:v>1.0194624652455977</c:v>
                </c:pt>
                <c:pt idx="15">
                  <c:v>1.6218721037998145</c:v>
                </c:pt>
                <c:pt idx="16">
                  <c:v>55.14365152919369</c:v>
                </c:pt>
                <c:pt idx="17">
                  <c:v>0.41705282669138094</c:v>
                </c:pt>
                <c:pt idx="18">
                  <c:v>0</c:v>
                </c:pt>
              </c:numCache>
            </c:numRef>
          </c:val>
          <c:extLst>
            <c:ext xmlns:c16="http://schemas.microsoft.com/office/drawing/2014/chart" uri="{C3380CC4-5D6E-409C-BE32-E72D297353CC}">
              <c16:uniqueId val="{0000004D-1ECC-4A3A-8D5E-BCF4A3F3C30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3833591680244"/>
          <c:y val="8.1078866957757748E-2"/>
          <c:w val="0.72665290021173334"/>
          <c:h val="0.83784226608448453"/>
        </c:manualLayout>
      </c:layout>
      <c:pieChart>
        <c:varyColors val="1"/>
        <c:ser>
          <c:idx val="1"/>
          <c:order val="0"/>
          <c:tx>
            <c:strRef>
              <c:f>'CS-CG'!$A$3</c:f>
              <c:strCache>
                <c:ptCount val="1"/>
                <c:pt idx="0">
                  <c:v>CG</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C23-4201-83CC-6070BE5DDBE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C23-4201-83CC-6070BE5DDBE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C23-4201-83CC-6070BE5DDBE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C23-4201-83CC-6070BE5DDBE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C23-4201-83CC-6070BE5DDBE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C23-4201-83CC-6070BE5DDBE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C23-4201-83CC-6070BE5DDBEA}"/>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C23-4201-83CC-6070BE5DDBEA}"/>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C23-4201-83CC-6070BE5DDBEA}"/>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C23-4201-83CC-6070BE5DDBEA}"/>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C23-4201-83CC-6070BE5DDBEA}"/>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C23-4201-83CC-6070BE5DDBEA}"/>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6C23-4201-83CC-6070BE5DDBEA}"/>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6C23-4201-83CC-6070BE5DDBEA}"/>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6C23-4201-83CC-6070BE5DDBEA}"/>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6C23-4201-83CC-6070BE5DDBEA}"/>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6C23-4201-83CC-6070BE5DDBEA}"/>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6C23-4201-83CC-6070BE5DDBEA}"/>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6C23-4201-83CC-6070BE5DDBEA}"/>
              </c:ext>
            </c:extLst>
          </c:dPt>
          <c:dLbls>
            <c:dLbl>
              <c:idx val="0"/>
              <c:layout>
                <c:manualLayout>
                  <c:x val="-0.1607352439624693"/>
                  <c:y val="2.1561413293488632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C23-4201-83CC-6070BE5DDBEA}"/>
                </c:ext>
              </c:extLst>
            </c:dLbl>
            <c:dLbl>
              <c:idx val="1"/>
              <c:layout>
                <c:manualLayout>
                  <c:x val="-0.11172432148651298"/>
                  <c:y val="0.1212496184377587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144372606473498"/>
                      <c:h val="0.14581933650218792"/>
                    </c:manualLayout>
                  </c15:layout>
                </c:ext>
                <c:ext xmlns:c16="http://schemas.microsoft.com/office/drawing/2014/chart" uri="{C3380CC4-5D6E-409C-BE32-E72D297353CC}">
                  <c16:uniqueId val="{00000003-6C23-4201-83CC-6070BE5DDBEA}"/>
                </c:ext>
              </c:extLst>
            </c:dLbl>
            <c:dLbl>
              <c:idx val="2"/>
              <c:delete val="1"/>
              <c:extLst>
                <c:ext xmlns:c15="http://schemas.microsoft.com/office/drawing/2012/chart" uri="{CE6537A1-D6FC-4f65-9D91-7224C49458BB}"/>
                <c:ext xmlns:c16="http://schemas.microsoft.com/office/drawing/2014/chart" uri="{C3380CC4-5D6E-409C-BE32-E72D297353CC}">
                  <c16:uniqueId val="{00000005-6C23-4201-83CC-6070BE5DDBEA}"/>
                </c:ext>
              </c:extLst>
            </c:dLbl>
            <c:dLbl>
              <c:idx val="3"/>
              <c:layout>
                <c:manualLayout>
                  <c:x val="-0.10232788469477301"/>
                  <c:y val="-3.2775846891029928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C23-4201-83CC-6070BE5DDBEA}"/>
                </c:ext>
              </c:extLst>
            </c:dLbl>
            <c:dLbl>
              <c:idx val="4"/>
              <c:delete val="1"/>
              <c:extLst>
                <c:ext xmlns:c15="http://schemas.microsoft.com/office/drawing/2012/chart" uri="{CE6537A1-D6FC-4f65-9D91-7224C49458BB}"/>
                <c:ext xmlns:c16="http://schemas.microsoft.com/office/drawing/2014/chart" uri="{C3380CC4-5D6E-409C-BE32-E72D297353CC}">
                  <c16:uniqueId val="{00000009-6C23-4201-83CC-6070BE5DDBEA}"/>
                </c:ext>
              </c:extLst>
            </c:dLbl>
            <c:dLbl>
              <c:idx val="5"/>
              <c:delete val="1"/>
              <c:extLst>
                <c:ext xmlns:c15="http://schemas.microsoft.com/office/drawing/2012/chart" uri="{CE6537A1-D6FC-4f65-9D91-7224C49458BB}"/>
                <c:ext xmlns:c16="http://schemas.microsoft.com/office/drawing/2014/chart" uri="{C3380CC4-5D6E-409C-BE32-E72D297353CC}">
                  <c16:uniqueId val="{0000000B-6C23-4201-83CC-6070BE5DDBEA}"/>
                </c:ext>
              </c:extLst>
            </c:dLbl>
            <c:dLbl>
              <c:idx val="6"/>
              <c:layout>
                <c:manualLayout>
                  <c:x val="0.10075429288873762"/>
                  <c:y val="5.555788641836078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C23-4201-83CC-6070BE5DDBEA}"/>
                </c:ext>
              </c:extLst>
            </c:dLbl>
            <c:dLbl>
              <c:idx val="7"/>
              <c:delete val="1"/>
              <c:extLst>
                <c:ext xmlns:c15="http://schemas.microsoft.com/office/drawing/2012/chart" uri="{CE6537A1-D6FC-4f65-9D91-7224C49458BB}"/>
                <c:ext xmlns:c16="http://schemas.microsoft.com/office/drawing/2014/chart" uri="{C3380CC4-5D6E-409C-BE32-E72D297353CC}">
                  <c16:uniqueId val="{0000000F-6C23-4201-83CC-6070BE5DDBEA}"/>
                </c:ext>
              </c:extLst>
            </c:dLbl>
            <c:dLbl>
              <c:idx val="8"/>
              <c:layout>
                <c:manualLayout>
                  <c:x val="-0.13813815906132132"/>
                  <c:y val="0.1552841312436122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144161493647629"/>
                      <c:h val="0.14581933650218792"/>
                    </c:manualLayout>
                  </c15:layout>
                </c:ext>
                <c:ext xmlns:c16="http://schemas.microsoft.com/office/drawing/2014/chart" uri="{C3380CC4-5D6E-409C-BE32-E72D297353CC}">
                  <c16:uniqueId val="{00000011-6C23-4201-83CC-6070BE5DDBEA}"/>
                </c:ext>
              </c:extLst>
            </c:dLbl>
            <c:dLbl>
              <c:idx val="9"/>
              <c:layout>
                <c:manualLayout>
                  <c:x val="-0.18055555555555555"/>
                  <c:y val="6.037236643377919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6C23-4201-83CC-6070BE5DDBEA}"/>
                </c:ext>
              </c:extLst>
            </c:dLbl>
            <c:dLbl>
              <c:idx val="10"/>
              <c:delete val="1"/>
              <c:extLst>
                <c:ext xmlns:c15="http://schemas.microsoft.com/office/drawing/2012/chart" uri="{CE6537A1-D6FC-4f65-9D91-7224C49458BB}"/>
                <c:ext xmlns:c16="http://schemas.microsoft.com/office/drawing/2014/chart" uri="{C3380CC4-5D6E-409C-BE32-E72D297353CC}">
                  <c16:uniqueId val="{00000015-6C23-4201-83CC-6070BE5DDBEA}"/>
                </c:ext>
              </c:extLst>
            </c:dLbl>
            <c:dLbl>
              <c:idx val="11"/>
              <c:layout>
                <c:manualLayout>
                  <c:x val="-0.17063492063492064"/>
                  <c:y val="-4.958870052046548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6C23-4201-83CC-6070BE5DDBEA}"/>
                </c:ext>
              </c:extLst>
            </c:dLbl>
            <c:dLbl>
              <c:idx val="12"/>
              <c:delete val="1"/>
              <c:extLst>
                <c:ext xmlns:c15="http://schemas.microsoft.com/office/drawing/2012/chart" uri="{CE6537A1-D6FC-4f65-9D91-7224C49458BB}">
                  <c15:layout>
                    <c:manualLayout>
                      <c:w val="0.20930303852669724"/>
                      <c:h val="0.10244645495346573"/>
                    </c:manualLayout>
                  </c15:layout>
                </c:ext>
                <c:ext xmlns:c16="http://schemas.microsoft.com/office/drawing/2014/chart" uri="{C3380CC4-5D6E-409C-BE32-E72D297353CC}">
                  <c16:uniqueId val="{00000019-6C23-4201-83CC-6070BE5DDBEA}"/>
                </c:ext>
              </c:extLst>
            </c:dLbl>
            <c:dLbl>
              <c:idx val="13"/>
              <c:layout>
                <c:manualLayout>
                  <c:x val="-0.1331398190491353"/>
                  <c:y val="-0.15411981865514446"/>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491663656160608"/>
                      <c:h val="0.14581933650218792"/>
                    </c:manualLayout>
                  </c15:layout>
                </c:ext>
                <c:ext xmlns:c16="http://schemas.microsoft.com/office/drawing/2014/chart" uri="{C3380CC4-5D6E-409C-BE32-E72D297353CC}">
                  <c16:uniqueId val="{0000001B-6C23-4201-83CC-6070BE5DDBEA}"/>
                </c:ext>
              </c:extLst>
            </c:dLbl>
            <c:dLbl>
              <c:idx val="14"/>
              <c:layout>
                <c:manualLayout>
                  <c:x val="8.5317460317460167E-2"/>
                  <c:y val="7.7595128921147852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3">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6C23-4201-83CC-6070BE5DDBEA}"/>
                </c:ext>
              </c:extLst>
            </c:dLbl>
            <c:dLbl>
              <c:idx val="15"/>
              <c:layout>
                <c:manualLayout>
                  <c:x val="-9.9206349206349284E-2"/>
                  <c:y val="3.0172431356143833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6C23-4201-83CC-6070BE5DDBEA}"/>
                </c:ext>
              </c:extLst>
            </c:dLbl>
            <c:dLbl>
              <c:idx val="16"/>
              <c:layout>
                <c:manualLayout>
                  <c:x val="0.24508866564501064"/>
                  <c:y val="5.474693263116557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793299456973579"/>
                      <c:h val="0.14581933650218792"/>
                    </c:manualLayout>
                  </c15:layout>
                </c:ext>
                <c:ext xmlns:c16="http://schemas.microsoft.com/office/drawing/2014/chart" uri="{C3380CC4-5D6E-409C-BE32-E72D297353CC}">
                  <c16:uniqueId val="{00000021-6C23-4201-83CC-6070BE5DDBEA}"/>
                </c:ext>
              </c:extLst>
            </c:dLbl>
            <c:dLbl>
              <c:idx val="17"/>
              <c:delete val="1"/>
              <c:extLst>
                <c:ext xmlns:c15="http://schemas.microsoft.com/office/drawing/2012/chart" uri="{CE6537A1-D6FC-4f65-9D91-7224C49458BB}">
                  <c15:layout>
                    <c:manualLayout>
                      <c:w val="0.24320441399991569"/>
                      <c:h val="0.10244645495346573"/>
                    </c:manualLayout>
                  </c15:layout>
                </c:ext>
                <c:ext xmlns:c16="http://schemas.microsoft.com/office/drawing/2014/chart" uri="{C3380CC4-5D6E-409C-BE32-E72D297353CC}">
                  <c16:uniqueId val="{00000023-6C23-4201-83CC-6070BE5DDBEA}"/>
                </c:ext>
              </c:extLst>
            </c:dLbl>
            <c:dLbl>
              <c:idx val="18"/>
              <c:delete val="1"/>
              <c:extLst>
                <c:ext xmlns:c15="http://schemas.microsoft.com/office/drawing/2012/chart" uri="{CE6537A1-D6FC-4f65-9D91-7224C49458BB}"/>
                <c:ext xmlns:c16="http://schemas.microsoft.com/office/drawing/2014/chart" uri="{C3380CC4-5D6E-409C-BE32-E72D297353CC}">
                  <c16:uniqueId val="{00000025-6C23-4201-83CC-6070BE5DDBE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'CS-CG'!$B$1:$T$1</c:f>
              <c:strCache>
                <c:ptCount val="19"/>
                <c:pt idx="0">
                  <c:v>Bacillus</c:v>
                </c:pt>
                <c:pt idx="1">
                  <c:v>Blastococcus</c:v>
                </c:pt>
                <c:pt idx="2">
                  <c:v>Burkholderia</c:v>
                </c:pt>
                <c:pt idx="3">
                  <c:v>Clostridium</c:v>
                </c:pt>
                <c:pt idx="4">
                  <c:v>Corynebacterium</c:v>
                </c:pt>
                <c:pt idx="5">
                  <c:v>Flavobacterium</c:v>
                </c:pt>
                <c:pt idx="6">
                  <c:v>Halospirulina</c:v>
                </c:pt>
                <c:pt idx="7">
                  <c:v>Microbacterium</c:v>
                </c:pt>
                <c:pt idx="8">
                  <c:v>Paenibacillus</c:v>
                </c:pt>
                <c:pt idx="9">
                  <c:v>Pantoea</c:v>
                </c:pt>
                <c:pt idx="10">
                  <c:v>Pelomonas</c:v>
                </c:pt>
                <c:pt idx="11">
                  <c:v>Plantibacter</c:v>
                </c:pt>
                <c:pt idx="12">
                  <c:v>Propionibacterium</c:v>
                </c:pt>
                <c:pt idx="13">
                  <c:v>Pseudomonas</c:v>
                </c:pt>
                <c:pt idx="14">
                  <c:v>Psychrobacter</c:v>
                </c:pt>
                <c:pt idx="15">
                  <c:v>Ralstonia</c:v>
                </c:pt>
                <c:pt idx="16">
                  <c:v>Rathayibacter</c:v>
                </c:pt>
                <c:pt idx="17">
                  <c:v>Stenotrophomonas</c:v>
                </c:pt>
                <c:pt idx="18">
                  <c:v>Steroidobacter</c:v>
                </c:pt>
              </c:strCache>
            </c:strRef>
          </c:cat>
          <c:val>
            <c:numRef>
              <c:f>'CS-CG'!$B$3:$T$3</c:f>
              <c:numCache>
                <c:formatCode>General</c:formatCode>
                <c:ptCount val="19"/>
                <c:pt idx="0">
                  <c:v>0.64874884151992585</c:v>
                </c:pt>
                <c:pt idx="1">
                  <c:v>5.2363299351251156</c:v>
                </c:pt>
                <c:pt idx="2">
                  <c:v>0.27803521779425394</c:v>
                </c:pt>
                <c:pt idx="3">
                  <c:v>1.7608897126969416</c:v>
                </c:pt>
                <c:pt idx="4">
                  <c:v>1.2048192771084338</c:v>
                </c:pt>
                <c:pt idx="5">
                  <c:v>0.74142724745134381</c:v>
                </c:pt>
                <c:pt idx="6">
                  <c:v>0.50973123262279885</c:v>
                </c:pt>
                <c:pt idx="7">
                  <c:v>0.69508804448563488</c:v>
                </c:pt>
                <c:pt idx="8">
                  <c:v>4.1705282669138093</c:v>
                </c:pt>
                <c:pt idx="9">
                  <c:v>7.8313253012048198</c:v>
                </c:pt>
                <c:pt idx="10">
                  <c:v>9.2678405931417976E-2</c:v>
                </c:pt>
                <c:pt idx="11">
                  <c:v>9.9165894346617236</c:v>
                </c:pt>
                <c:pt idx="12">
                  <c:v>0.88044485634847081</c:v>
                </c:pt>
                <c:pt idx="13">
                  <c:v>2.8730305838739572</c:v>
                </c:pt>
                <c:pt idx="14">
                  <c:v>1.0194624652455977</c:v>
                </c:pt>
                <c:pt idx="15">
                  <c:v>1.6218721037998145</c:v>
                </c:pt>
                <c:pt idx="16">
                  <c:v>55.14365152919369</c:v>
                </c:pt>
                <c:pt idx="17">
                  <c:v>0.41705282669138094</c:v>
                </c:pt>
                <c:pt idx="18">
                  <c:v>0</c:v>
                </c:pt>
              </c:numCache>
            </c:numRef>
          </c:val>
          <c:extLst>
            <c:ext xmlns:c16="http://schemas.microsoft.com/office/drawing/2014/chart" uri="{C3380CC4-5D6E-409C-BE32-E72D297353CC}">
              <c16:uniqueId val="{00000026-6C23-4201-83CC-6070BE5DDBEA}"/>
            </c:ext>
          </c:extLst>
        </c:ser>
        <c:ser>
          <c:idx val="0"/>
          <c:order val="1"/>
          <c:tx>
            <c:strRef>
              <c:f>'CS-CG'!$A$2</c:f>
              <c:strCache>
                <c:ptCount val="1"/>
                <c:pt idx="0">
                  <c:v>CS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8-6C23-4201-83CC-6070BE5DDBE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A-6C23-4201-83CC-6070BE5DDBE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C-6C23-4201-83CC-6070BE5DDBE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E-6C23-4201-83CC-6070BE5DDBE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0-6C23-4201-83CC-6070BE5DDBE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2-6C23-4201-83CC-6070BE5DDBE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4-6C23-4201-83CC-6070BE5DDBEA}"/>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6-6C23-4201-83CC-6070BE5DDBEA}"/>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8-6C23-4201-83CC-6070BE5DDBEA}"/>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A-6C23-4201-83CC-6070BE5DDBEA}"/>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C-6C23-4201-83CC-6070BE5DDBEA}"/>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3E-6C23-4201-83CC-6070BE5DDBEA}"/>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0-6C23-4201-83CC-6070BE5DDBEA}"/>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2-6C23-4201-83CC-6070BE5DDBEA}"/>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4-6C23-4201-83CC-6070BE5DDBEA}"/>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6-6C23-4201-83CC-6070BE5DDBEA}"/>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8-6C23-4201-83CC-6070BE5DDBEA}"/>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A-6C23-4201-83CC-6070BE5DDBEA}"/>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4C-6C23-4201-83CC-6070BE5DDBE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8-6C23-4201-83CC-6070BE5DDBEA}"/>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A-6C23-4201-83CC-6070BE5DDBEA}"/>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C-6C23-4201-83CC-6070BE5DDBEA}"/>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2E-6C23-4201-83CC-6070BE5DDBEA}"/>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0-6C23-4201-83CC-6070BE5DDBEA}"/>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2-6C23-4201-83CC-6070BE5DDBEA}"/>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4-6C23-4201-83CC-6070BE5DDBEA}"/>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6-6C23-4201-83CC-6070BE5DDBEA}"/>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8-6C23-4201-83CC-6070BE5DDBEA}"/>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A-6C23-4201-83CC-6070BE5DDBEA}"/>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C-6C23-4201-83CC-6070BE5DDBEA}"/>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3E-6C23-4201-83CC-6070BE5DDBEA}"/>
                </c:ext>
              </c:extLst>
            </c:dLbl>
            <c:dLbl>
              <c:idx val="1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0-6C23-4201-83CC-6070BE5DDBEA}"/>
                </c:ext>
              </c:extLst>
            </c:dLbl>
            <c:dLbl>
              <c:idx val="1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2-6C23-4201-83CC-6070BE5DDBEA}"/>
                </c:ext>
              </c:extLst>
            </c:dLbl>
            <c:dLbl>
              <c:idx val="1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4-6C23-4201-83CC-6070BE5DDBEA}"/>
                </c:ext>
              </c:extLst>
            </c:dLbl>
            <c:dLbl>
              <c:idx val="1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6-6C23-4201-83CC-6070BE5DDBEA}"/>
                </c:ext>
              </c:extLst>
            </c:dLbl>
            <c:dLbl>
              <c:idx val="1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8-6C23-4201-83CC-6070BE5DDBEA}"/>
                </c:ext>
              </c:extLst>
            </c:dLbl>
            <c:dLbl>
              <c:idx val="1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A-6C23-4201-83CC-6070BE5DDBEA}"/>
                </c:ext>
              </c:extLst>
            </c:dLbl>
            <c:dLbl>
              <c:idx val="1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4C-6C23-4201-83CC-6070BE5DDBE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'CS-CG'!$B$1:$T$1</c:f>
              <c:strCache>
                <c:ptCount val="19"/>
                <c:pt idx="0">
                  <c:v>Bacillus</c:v>
                </c:pt>
                <c:pt idx="1">
                  <c:v>Blastococcus</c:v>
                </c:pt>
                <c:pt idx="2">
                  <c:v>Burkholderia</c:v>
                </c:pt>
                <c:pt idx="3">
                  <c:v>Clostridium</c:v>
                </c:pt>
                <c:pt idx="4">
                  <c:v>Corynebacterium</c:v>
                </c:pt>
                <c:pt idx="5">
                  <c:v>Flavobacterium</c:v>
                </c:pt>
                <c:pt idx="6">
                  <c:v>Halospirulina</c:v>
                </c:pt>
                <c:pt idx="7">
                  <c:v>Microbacterium</c:v>
                </c:pt>
                <c:pt idx="8">
                  <c:v>Paenibacillus</c:v>
                </c:pt>
                <c:pt idx="9">
                  <c:v>Pantoea</c:v>
                </c:pt>
                <c:pt idx="10">
                  <c:v>Pelomonas</c:v>
                </c:pt>
                <c:pt idx="11">
                  <c:v>Plantibacter</c:v>
                </c:pt>
                <c:pt idx="12">
                  <c:v>Propionibacterium</c:v>
                </c:pt>
                <c:pt idx="13">
                  <c:v>Pseudomonas</c:v>
                </c:pt>
                <c:pt idx="14">
                  <c:v>Psychrobacter</c:v>
                </c:pt>
                <c:pt idx="15">
                  <c:v>Ralstonia</c:v>
                </c:pt>
                <c:pt idx="16">
                  <c:v>Rathayibacter</c:v>
                </c:pt>
                <c:pt idx="17">
                  <c:v>Stenotrophomonas</c:v>
                </c:pt>
                <c:pt idx="18">
                  <c:v>Steroidobacter</c:v>
                </c:pt>
              </c:strCache>
            </c:strRef>
          </c:cat>
          <c:val>
            <c:numRef>
              <c:f>'CS-CG'!$B$2:$T$2</c:f>
              <c:numCache>
                <c:formatCode>General</c:formatCode>
                <c:ptCount val="19"/>
                <c:pt idx="0">
                  <c:v>9.67741935483871</c:v>
                </c:pt>
                <c:pt idx="1">
                  <c:v>0.52310374891020051</c:v>
                </c:pt>
                <c:pt idx="2">
                  <c:v>1.1333914559721012</c:v>
                </c:pt>
                <c:pt idx="3">
                  <c:v>0.17436791630340018</c:v>
                </c:pt>
                <c:pt idx="4">
                  <c:v>0.34873583260680036</c:v>
                </c:pt>
                <c:pt idx="5">
                  <c:v>0</c:v>
                </c:pt>
                <c:pt idx="6">
                  <c:v>8.7183958151700089E-2</c:v>
                </c:pt>
                <c:pt idx="7">
                  <c:v>0</c:v>
                </c:pt>
                <c:pt idx="8">
                  <c:v>6.0156931124673063</c:v>
                </c:pt>
                <c:pt idx="9">
                  <c:v>34.437663469921539</c:v>
                </c:pt>
                <c:pt idx="10">
                  <c:v>1.2205754141238012</c:v>
                </c:pt>
                <c:pt idx="11">
                  <c:v>8.7183958151700089E-2</c:v>
                </c:pt>
                <c:pt idx="12">
                  <c:v>0.69747166521360071</c:v>
                </c:pt>
                <c:pt idx="13">
                  <c:v>18.047079337401918</c:v>
                </c:pt>
                <c:pt idx="14">
                  <c:v>0</c:v>
                </c:pt>
                <c:pt idx="15">
                  <c:v>17.959895379250217</c:v>
                </c:pt>
                <c:pt idx="16">
                  <c:v>1.3949433304272014</c:v>
                </c:pt>
                <c:pt idx="17">
                  <c:v>1.6564952048823016</c:v>
                </c:pt>
                <c:pt idx="18">
                  <c:v>1.1333914559721012</c:v>
                </c:pt>
              </c:numCache>
            </c:numRef>
          </c:val>
          <c:extLst>
            <c:ext xmlns:c16="http://schemas.microsoft.com/office/drawing/2014/chart" uri="{C3380CC4-5D6E-409C-BE32-E72D297353CC}">
              <c16:uniqueId val="{0000004D-6C23-4201-83CC-6070BE5DDBE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FE911-C1AE-A640-B151-E9A3E26FD84E}" type="doc">
      <dgm:prSet loTypeId="urn:microsoft.com/office/officeart/2005/8/layout/venn1" loCatId="" qsTypeId="urn:microsoft.com/office/officeart/2005/8/quickstyle/simple1" qsCatId="simple" csTypeId="urn:microsoft.com/office/officeart/2005/8/colors/accent1_2" csCatId="accent1" phldr="1"/>
      <dgm:spPr/>
    </dgm:pt>
    <dgm:pt modelId="{1B6D4099-F146-3345-8927-418F83619EFD}">
      <dgm:prSet phldrT="[Text]" custT="1"/>
      <dgm:spPr/>
      <dgm:t>
        <a:bodyPr/>
        <a:lstStyle/>
        <a:p>
          <a:r>
            <a:rPr lang="en-US" sz="4000" dirty="0"/>
            <a:t>Seed</a:t>
          </a:r>
        </a:p>
        <a:p>
          <a:r>
            <a:rPr lang="en-US" sz="4000" dirty="0"/>
            <a:t>95</a:t>
          </a:r>
        </a:p>
      </dgm:t>
    </dgm:pt>
    <dgm:pt modelId="{740AAA35-266B-D14A-AFCE-DADC1B49E87D}" type="parTrans" cxnId="{6BDEC7ED-1D2A-8B40-A11F-77B9A408AB92}">
      <dgm:prSet/>
      <dgm:spPr/>
      <dgm:t>
        <a:bodyPr/>
        <a:lstStyle/>
        <a:p>
          <a:endParaRPr lang="en-US"/>
        </a:p>
      </dgm:t>
    </dgm:pt>
    <dgm:pt modelId="{784ECADC-0EF0-0940-8C92-2A727593BC91}" type="sibTrans" cxnId="{6BDEC7ED-1D2A-8B40-A11F-77B9A408AB92}">
      <dgm:prSet/>
      <dgm:spPr/>
      <dgm:t>
        <a:bodyPr/>
        <a:lstStyle/>
        <a:p>
          <a:endParaRPr lang="en-US"/>
        </a:p>
      </dgm:t>
    </dgm:pt>
    <dgm:pt modelId="{315A033A-2A94-C945-B4D4-D3B91328CFF9}">
      <dgm:prSet phldrT="[Text]" custT="1"/>
      <dgm:spPr/>
      <dgm:t>
        <a:bodyPr/>
        <a:lstStyle/>
        <a:p>
          <a:r>
            <a:rPr lang="en-US" sz="4000" dirty="0"/>
            <a:t>Leaf</a:t>
          </a:r>
        </a:p>
        <a:p>
          <a:r>
            <a:rPr lang="en-US" sz="4000" dirty="0"/>
            <a:t>104</a:t>
          </a:r>
        </a:p>
      </dgm:t>
    </dgm:pt>
    <dgm:pt modelId="{1E45B069-7B46-E84C-8F9E-2170C1714FC3}" type="parTrans" cxnId="{1D0F6C47-92C6-B04D-BEA5-70AE8B20AEE1}">
      <dgm:prSet/>
      <dgm:spPr/>
      <dgm:t>
        <a:bodyPr/>
        <a:lstStyle/>
        <a:p>
          <a:endParaRPr lang="en-US"/>
        </a:p>
      </dgm:t>
    </dgm:pt>
    <dgm:pt modelId="{D3EBAB6C-26CA-3547-96EE-3352D4E2B2B3}" type="sibTrans" cxnId="{1D0F6C47-92C6-B04D-BEA5-70AE8B20AEE1}">
      <dgm:prSet/>
      <dgm:spPr/>
      <dgm:t>
        <a:bodyPr/>
        <a:lstStyle/>
        <a:p>
          <a:endParaRPr lang="en-US"/>
        </a:p>
      </dgm:t>
    </dgm:pt>
    <dgm:pt modelId="{64E2EAE9-567B-804A-8FA9-D15704D41DAF}">
      <dgm:prSet phldrT="[Text]" custT="1"/>
      <dgm:spPr/>
      <dgm:t>
        <a:bodyPr/>
        <a:lstStyle/>
        <a:p>
          <a:r>
            <a:rPr lang="en-US" sz="4000" dirty="0"/>
            <a:t>Seedling</a:t>
          </a:r>
        </a:p>
        <a:p>
          <a:r>
            <a:rPr lang="en-US" sz="4000" dirty="0"/>
            <a:t>117</a:t>
          </a:r>
        </a:p>
      </dgm:t>
    </dgm:pt>
    <dgm:pt modelId="{7E2EEB05-C06B-F04B-952E-D14DA54D8A03}" type="parTrans" cxnId="{1B3808B1-6280-CD42-8370-7E10C50E8A0E}">
      <dgm:prSet/>
      <dgm:spPr/>
      <dgm:t>
        <a:bodyPr/>
        <a:lstStyle/>
        <a:p>
          <a:endParaRPr lang="en-US"/>
        </a:p>
      </dgm:t>
    </dgm:pt>
    <dgm:pt modelId="{484AED85-5E9E-7647-BB1E-E0F9FDA851E8}" type="sibTrans" cxnId="{1B3808B1-6280-CD42-8370-7E10C50E8A0E}">
      <dgm:prSet/>
      <dgm:spPr/>
      <dgm:t>
        <a:bodyPr/>
        <a:lstStyle/>
        <a:p>
          <a:endParaRPr lang="en-US"/>
        </a:p>
      </dgm:t>
    </dgm:pt>
    <dgm:pt modelId="{3A9D69FE-7BF3-874E-B2B6-ACDB4942BDC6}" type="pres">
      <dgm:prSet presAssocID="{7FDFE911-C1AE-A640-B151-E9A3E26FD84E}" presName="compositeShape" presStyleCnt="0">
        <dgm:presLayoutVars>
          <dgm:chMax val="7"/>
          <dgm:dir/>
          <dgm:resizeHandles val="exact"/>
        </dgm:presLayoutVars>
      </dgm:prSet>
      <dgm:spPr/>
    </dgm:pt>
    <dgm:pt modelId="{AAE972EC-5973-6D47-BB63-8A7BF3D475BB}" type="pres">
      <dgm:prSet presAssocID="{1B6D4099-F146-3345-8927-418F83619EFD}" presName="circ1" presStyleLbl="vennNode1" presStyleIdx="0" presStyleCnt="3"/>
      <dgm:spPr/>
    </dgm:pt>
    <dgm:pt modelId="{E8663120-8B61-214F-BDC0-42F22306DC3B}" type="pres">
      <dgm:prSet presAssocID="{1B6D4099-F146-3345-8927-418F83619EFD}" presName="circ1Tx" presStyleLbl="revTx" presStyleIdx="0" presStyleCnt="0">
        <dgm:presLayoutVars>
          <dgm:chMax val="0"/>
          <dgm:chPref val="0"/>
          <dgm:bulletEnabled val="1"/>
        </dgm:presLayoutVars>
      </dgm:prSet>
      <dgm:spPr/>
    </dgm:pt>
    <dgm:pt modelId="{927027FA-B455-C148-B7BA-D9E58E127AE4}" type="pres">
      <dgm:prSet presAssocID="{315A033A-2A94-C945-B4D4-D3B91328CFF9}" presName="circ2" presStyleLbl="vennNode1" presStyleIdx="1" presStyleCnt="3"/>
      <dgm:spPr/>
    </dgm:pt>
    <dgm:pt modelId="{B6BA3C9D-504C-7941-AEE1-C15B66946779}" type="pres">
      <dgm:prSet presAssocID="{315A033A-2A94-C945-B4D4-D3B91328CFF9}" presName="circ2Tx" presStyleLbl="revTx" presStyleIdx="0" presStyleCnt="0">
        <dgm:presLayoutVars>
          <dgm:chMax val="0"/>
          <dgm:chPref val="0"/>
          <dgm:bulletEnabled val="1"/>
        </dgm:presLayoutVars>
      </dgm:prSet>
      <dgm:spPr/>
    </dgm:pt>
    <dgm:pt modelId="{9B7191A3-5898-2E45-95C5-BFF868656315}" type="pres">
      <dgm:prSet presAssocID="{64E2EAE9-567B-804A-8FA9-D15704D41DAF}" presName="circ3" presStyleLbl="vennNode1" presStyleIdx="2" presStyleCnt="3"/>
      <dgm:spPr/>
    </dgm:pt>
    <dgm:pt modelId="{FFCF3F06-2E60-1845-991A-B32EBD79397B}" type="pres">
      <dgm:prSet presAssocID="{64E2EAE9-567B-804A-8FA9-D15704D41DAF}" presName="circ3Tx" presStyleLbl="revTx" presStyleIdx="0" presStyleCnt="0">
        <dgm:presLayoutVars>
          <dgm:chMax val="0"/>
          <dgm:chPref val="0"/>
          <dgm:bulletEnabled val="1"/>
        </dgm:presLayoutVars>
      </dgm:prSet>
      <dgm:spPr/>
    </dgm:pt>
  </dgm:ptLst>
  <dgm:cxnLst>
    <dgm:cxn modelId="{37F75D5C-69F5-6047-9ECB-A5CDE70F179E}" type="presOf" srcId="{1B6D4099-F146-3345-8927-418F83619EFD}" destId="{AAE972EC-5973-6D47-BB63-8A7BF3D475BB}" srcOrd="0" destOrd="0" presId="urn:microsoft.com/office/officeart/2005/8/layout/venn1"/>
    <dgm:cxn modelId="{16C4D466-63ED-F549-98EA-7FC55127953D}" type="presOf" srcId="{64E2EAE9-567B-804A-8FA9-D15704D41DAF}" destId="{FFCF3F06-2E60-1845-991A-B32EBD79397B}" srcOrd="1" destOrd="0" presId="urn:microsoft.com/office/officeart/2005/8/layout/venn1"/>
    <dgm:cxn modelId="{1D0F6C47-92C6-B04D-BEA5-70AE8B20AEE1}" srcId="{7FDFE911-C1AE-A640-B151-E9A3E26FD84E}" destId="{315A033A-2A94-C945-B4D4-D3B91328CFF9}" srcOrd="1" destOrd="0" parTransId="{1E45B069-7B46-E84C-8F9E-2170C1714FC3}" sibTransId="{D3EBAB6C-26CA-3547-96EE-3352D4E2B2B3}"/>
    <dgm:cxn modelId="{7BB45D4C-9EB2-BA48-B6C2-9738BB196B41}" type="presOf" srcId="{1B6D4099-F146-3345-8927-418F83619EFD}" destId="{E8663120-8B61-214F-BDC0-42F22306DC3B}" srcOrd="1" destOrd="0" presId="urn:microsoft.com/office/officeart/2005/8/layout/venn1"/>
    <dgm:cxn modelId="{EA7F1F52-FD16-D541-8DC4-8B8A7856B14F}" type="presOf" srcId="{7FDFE911-C1AE-A640-B151-E9A3E26FD84E}" destId="{3A9D69FE-7BF3-874E-B2B6-ACDB4942BDC6}" srcOrd="0" destOrd="0" presId="urn:microsoft.com/office/officeart/2005/8/layout/venn1"/>
    <dgm:cxn modelId="{579BC983-55A3-6F42-98A7-CBFA34744166}" type="presOf" srcId="{64E2EAE9-567B-804A-8FA9-D15704D41DAF}" destId="{9B7191A3-5898-2E45-95C5-BFF868656315}" srcOrd="0" destOrd="0" presId="urn:microsoft.com/office/officeart/2005/8/layout/venn1"/>
    <dgm:cxn modelId="{1B3808B1-6280-CD42-8370-7E10C50E8A0E}" srcId="{7FDFE911-C1AE-A640-B151-E9A3E26FD84E}" destId="{64E2EAE9-567B-804A-8FA9-D15704D41DAF}" srcOrd="2" destOrd="0" parTransId="{7E2EEB05-C06B-F04B-952E-D14DA54D8A03}" sibTransId="{484AED85-5E9E-7647-BB1E-E0F9FDA851E8}"/>
    <dgm:cxn modelId="{B33E58DC-640C-9149-A485-359E40378FCA}" type="presOf" srcId="{315A033A-2A94-C945-B4D4-D3B91328CFF9}" destId="{B6BA3C9D-504C-7941-AEE1-C15B66946779}" srcOrd="1" destOrd="0" presId="urn:microsoft.com/office/officeart/2005/8/layout/venn1"/>
    <dgm:cxn modelId="{6BDEC7ED-1D2A-8B40-A11F-77B9A408AB92}" srcId="{7FDFE911-C1AE-A640-B151-E9A3E26FD84E}" destId="{1B6D4099-F146-3345-8927-418F83619EFD}" srcOrd="0" destOrd="0" parTransId="{740AAA35-266B-D14A-AFCE-DADC1B49E87D}" sibTransId="{784ECADC-0EF0-0940-8C92-2A727593BC91}"/>
    <dgm:cxn modelId="{8CA0BFF7-13D0-2548-A247-744F47A089A6}" type="presOf" srcId="{315A033A-2A94-C945-B4D4-D3B91328CFF9}" destId="{927027FA-B455-C148-B7BA-D9E58E127AE4}" srcOrd="0" destOrd="0" presId="urn:microsoft.com/office/officeart/2005/8/layout/venn1"/>
    <dgm:cxn modelId="{A19F1866-BCBF-7442-A646-F8F4FCA8DE9E}" type="presParOf" srcId="{3A9D69FE-7BF3-874E-B2B6-ACDB4942BDC6}" destId="{AAE972EC-5973-6D47-BB63-8A7BF3D475BB}" srcOrd="0" destOrd="0" presId="urn:microsoft.com/office/officeart/2005/8/layout/venn1"/>
    <dgm:cxn modelId="{C52D8752-E29F-4446-B33E-F69CE1A2996F}" type="presParOf" srcId="{3A9D69FE-7BF3-874E-B2B6-ACDB4942BDC6}" destId="{E8663120-8B61-214F-BDC0-42F22306DC3B}" srcOrd="1" destOrd="0" presId="urn:microsoft.com/office/officeart/2005/8/layout/venn1"/>
    <dgm:cxn modelId="{E45CC451-03EE-9B4D-ABF9-710CB7411E0D}" type="presParOf" srcId="{3A9D69FE-7BF3-874E-B2B6-ACDB4942BDC6}" destId="{927027FA-B455-C148-B7BA-D9E58E127AE4}" srcOrd="2" destOrd="0" presId="urn:microsoft.com/office/officeart/2005/8/layout/venn1"/>
    <dgm:cxn modelId="{89DC71C6-60EF-D348-A6C3-37CBB35684EF}" type="presParOf" srcId="{3A9D69FE-7BF3-874E-B2B6-ACDB4942BDC6}" destId="{B6BA3C9D-504C-7941-AEE1-C15B66946779}" srcOrd="3" destOrd="0" presId="urn:microsoft.com/office/officeart/2005/8/layout/venn1"/>
    <dgm:cxn modelId="{DEE3DCCA-8C35-4845-AEA5-47F767C28721}" type="presParOf" srcId="{3A9D69FE-7BF3-874E-B2B6-ACDB4942BDC6}" destId="{9B7191A3-5898-2E45-95C5-BFF868656315}" srcOrd="4" destOrd="0" presId="urn:microsoft.com/office/officeart/2005/8/layout/venn1"/>
    <dgm:cxn modelId="{5D8B3657-8FFE-E943-8E78-902F979BCE65}" type="presParOf" srcId="{3A9D69FE-7BF3-874E-B2B6-ACDB4942BDC6}" destId="{FFCF3F06-2E60-1845-991A-B32EBD79397B}" srcOrd="5" destOrd="0" presId="urn:microsoft.com/office/officeart/2005/8/layout/venn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972EC-5973-6D47-BB63-8A7BF3D475BB}">
      <dsp:nvSpPr>
        <dsp:cNvPr id="0" name=""/>
        <dsp:cNvSpPr/>
      </dsp:nvSpPr>
      <dsp:spPr>
        <a:xfrm>
          <a:off x="2361821" y="65096"/>
          <a:ext cx="3124647" cy="31246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Seed</a:t>
          </a:r>
        </a:p>
        <a:p>
          <a:pPr marL="0" lvl="0" indent="0" algn="ctr" defTabSz="1778000">
            <a:lnSpc>
              <a:spcPct val="90000"/>
            </a:lnSpc>
            <a:spcBef>
              <a:spcPct val="0"/>
            </a:spcBef>
            <a:spcAft>
              <a:spcPct val="35000"/>
            </a:spcAft>
            <a:buNone/>
          </a:pPr>
          <a:r>
            <a:rPr lang="en-US" sz="4000" kern="1200" dirty="0"/>
            <a:t>95</a:t>
          </a:r>
        </a:p>
      </dsp:txBody>
      <dsp:txXfrm>
        <a:off x="2778441" y="611910"/>
        <a:ext cx="2291408" cy="1406091"/>
      </dsp:txXfrm>
    </dsp:sp>
    <dsp:sp modelId="{927027FA-B455-C148-B7BA-D9E58E127AE4}">
      <dsp:nvSpPr>
        <dsp:cNvPr id="0" name=""/>
        <dsp:cNvSpPr/>
      </dsp:nvSpPr>
      <dsp:spPr>
        <a:xfrm>
          <a:off x="3489298" y="2018001"/>
          <a:ext cx="3124647" cy="31246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Leaf</a:t>
          </a:r>
        </a:p>
        <a:p>
          <a:pPr marL="0" lvl="0" indent="0" algn="ctr" defTabSz="1778000">
            <a:lnSpc>
              <a:spcPct val="90000"/>
            </a:lnSpc>
            <a:spcBef>
              <a:spcPct val="0"/>
            </a:spcBef>
            <a:spcAft>
              <a:spcPct val="35000"/>
            </a:spcAft>
            <a:buNone/>
          </a:pPr>
          <a:r>
            <a:rPr lang="en-US" sz="4000" kern="1200" dirty="0"/>
            <a:t>104</a:t>
          </a:r>
        </a:p>
      </dsp:txBody>
      <dsp:txXfrm>
        <a:off x="4444920" y="2825202"/>
        <a:ext cx="1874788" cy="1718556"/>
      </dsp:txXfrm>
    </dsp:sp>
    <dsp:sp modelId="{9B7191A3-5898-2E45-95C5-BFF868656315}">
      <dsp:nvSpPr>
        <dsp:cNvPr id="0" name=""/>
        <dsp:cNvSpPr/>
      </dsp:nvSpPr>
      <dsp:spPr>
        <a:xfrm>
          <a:off x="1234344" y="2018001"/>
          <a:ext cx="3124647" cy="31246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Seedling</a:t>
          </a:r>
        </a:p>
        <a:p>
          <a:pPr marL="0" lvl="0" indent="0" algn="ctr" defTabSz="1778000">
            <a:lnSpc>
              <a:spcPct val="90000"/>
            </a:lnSpc>
            <a:spcBef>
              <a:spcPct val="0"/>
            </a:spcBef>
            <a:spcAft>
              <a:spcPct val="35000"/>
            </a:spcAft>
            <a:buNone/>
          </a:pPr>
          <a:r>
            <a:rPr lang="en-US" sz="4000" kern="1200" dirty="0"/>
            <a:t>117</a:t>
          </a:r>
        </a:p>
      </dsp:txBody>
      <dsp:txXfrm>
        <a:off x="1528582" y="2825202"/>
        <a:ext cx="1874788" cy="171855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0.27272</cdr:x>
      <cdr:y>0.613</cdr:y>
    </cdr:from>
    <cdr:to>
      <cdr:x>0.46875</cdr:x>
      <cdr:y>0.74517</cdr:y>
    </cdr:to>
    <cdr:sp macro="" textlink="">
      <cdr:nvSpPr>
        <cdr:cNvPr id="2" name="Oval 1">
          <a:extLst xmlns:a="http://schemas.openxmlformats.org/drawingml/2006/main">
            <a:ext uri="{FF2B5EF4-FFF2-40B4-BE49-F238E27FC236}">
              <a16:creationId xmlns:a16="http://schemas.microsoft.com/office/drawing/2014/main" id="{021BD027-607D-4403-B60E-001CB1DC5B10}"/>
            </a:ext>
          </a:extLst>
        </cdr:cNvPr>
        <cdr:cNvSpPr/>
      </cdr:nvSpPr>
      <cdr:spPr>
        <a:xfrm xmlns:a="http://schemas.openxmlformats.org/drawingml/2006/main">
          <a:off x="2364465" y="4609329"/>
          <a:ext cx="1699535" cy="993825"/>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0.66293</cdr:x>
      <cdr:y>0.52612</cdr:y>
    </cdr:from>
    <cdr:to>
      <cdr:x>0.84458</cdr:x>
      <cdr:y>0.62971</cdr:y>
    </cdr:to>
    <cdr:sp macro="" textlink="">
      <cdr:nvSpPr>
        <cdr:cNvPr id="4" name="Oval 3">
          <a:extLst xmlns:a="http://schemas.openxmlformats.org/drawingml/2006/main">
            <a:ext uri="{FF2B5EF4-FFF2-40B4-BE49-F238E27FC236}">
              <a16:creationId xmlns:a16="http://schemas.microsoft.com/office/drawing/2014/main" id="{FB0BC662-4CEC-42F9-9862-04756E93C9AE}"/>
            </a:ext>
          </a:extLst>
        </cdr:cNvPr>
        <cdr:cNvSpPr/>
      </cdr:nvSpPr>
      <cdr:spPr>
        <a:xfrm xmlns:a="http://schemas.openxmlformats.org/drawingml/2006/main">
          <a:off x="5747498" y="3956075"/>
          <a:ext cx="1574882" cy="77892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0.80397</cdr:x>
      <cdr:y>0.86783</cdr:y>
    </cdr:from>
    <cdr:to>
      <cdr:x>1</cdr:x>
      <cdr:y>1</cdr:y>
    </cdr:to>
    <cdr:sp macro="" textlink="">
      <cdr:nvSpPr>
        <cdr:cNvPr id="5" name="Oval 4">
          <a:extLst xmlns:a="http://schemas.openxmlformats.org/drawingml/2006/main">
            <a:ext uri="{FF2B5EF4-FFF2-40B4-BE49-F238E27FC236}">
              <a16:creationId xmlns:a16="http://schemas.microsoft.com/office/drawing/2014/main" id="{9AE3FCD3-D2CC-4EA4-9204-7037AF6AA19D}"/>
            </a:ext>
          </a:extLst>
        </cdr:cNvPr>
        <cdr:cNvSpPr/>
      </cdr:nvSpPr>
      <cdr:spPr>
        <a:xfrm xmlns:a="http://schemas.openxmlformats.org/drawingml/2006/main">
          <a:off x="6970332" y="6525471"/>
          <a:ext cx="1699535" cy="993825"/>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599"/>
            </a:lvl1pPr>
          </a:lstStyle>
          <a:p>
            <a:r>
              <a:rPr lang="en-US"/>
              <a:t>Click to edit Master title style</a:t>
            </a:r>
            <a:endParaRPr lang="en-US" dirty="0"/>
          </a:p>
        </p:txBody>
      </p:sp>
      <p:sp>
        <p:nvSpPr>
          <p:cNvPr id="3" name="Subtitle 2"/>
          <p:cNvSpPr>
            <a:spLocks noGrp="1"/>
          </p:cNvSpPr>
          <p:nvPr>
            <p:ph type="subTitle" idx="1"/>
          </p:nvPr>
        </p:nvSpPr>
        <p:spPr>
          <a:xfrm>
            <a:off x="4114800" y="23053044"/>
            <a:ext cx="24688800" cy="10596877"/>
          </a:xfrm>
        </p:spPr>
        <p:txBody>
          <a:bodyPr/>
          <a:lstStyle>
            <a:lvl1pPr marL="0" indent="0" algn="ctr">
              <a:buNone/>
              <a:defRPr sz="8640"/>
            </a:lvl1pPr>
            <a:lvl2pPr marL="1645879" indent="0" algn="ctr">
              <a:buNone/>
              <a:defRPr sz="7200"/>
            </a:lvl2pPr>
            <a:lvl3pPr marL="3291758" indent="0" algn="ctr">
              <a:buNone/>
              <a:defRPr sz="6480"/>
            </a:lvl3pPr>
            <a:lvl4pPr marL="4937636" indent="0" algn="ctr">
              <a:buNone/>
              <a:defRPr sz="5760"/>
            </a:lvl4pPr>
            <a:lvl5pPr marL="6583516" indent="0" algn="ctr">
              <a:buNone/>
              <a:defRPr sz="5760"/>
            </a:lvl5pPr>
            <a:lvl6pPr marL="8229395" indent="0" algn="ctr">
              <a:buNone/>
              <a:defRPr sz="5760"/>
            </a:lvl6pPr>
            <a:lvl7pPr marL="9875273" indent="0" algn="ctr">
              <a:buNone/>
              <a:defRPr sz="5760"/>
            </a:lvl7pPr>
            <a:lvl8pPr marL="11521152" indent="0" algn="ctr">
              <a:buNone/>
              <a:defRPr sz="5760"/>
            </a:lvl8pPr>
            <a:lvl9pPr marL="13167031"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52FE24-5BC6-469B-824B-8293F8B63E0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58499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2FE24-5BC6-469B-824B-8293F8B63E0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290212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1"/>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1"/>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2FE24-5BC6-469B-824B-8293F8B63E0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221392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2FE24-5BC6-469B-824B-8293F8B63E0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62923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4"/>
            <a:ext cx="28392120" cy="18257517"/>
          </a:xfrm>
        </p:spPr>
        <p:txBody>
          <a:bodyPr anchor="b"/>
          <a:lstStyle>
            <a:lvl1pPr>
              <a:defRPr sz="21599"/>
            </a:lvl1pPr>
          </a:lstStyle>
          <a:p>
            <a:r>
              <a:rPr lang="en-US"/>
              <a:t>Click to edit Master title style</a:t>
            </a:r>
            <a:endParaRPr lang="en-US" dirty="0"/>
          </a:p>
        </p:txBody>
      </p:sp>
      <p:sp>
        <p:nvSpPr>
          <p:cNvPr id="3" name="Text Placeholder 2"/>
          <p:cNvSpPr>
            <a:spLocks noGrp="1"/>
          </p:cNvSpPr>
          <p:nvPr>
            <p:ph type="body" idx="1"/>
          </p:nvPr>
        </p:nvSpPr>
        <p:spPr>
          <a:xfrm>
            <a:off x="2245997" y="29372574"/>
            <a:ext cx="28392120" cy="9601197"/>
          </a:xfrm>
        </p:spPr>
        <p:txBody>
          <a:bodyPr/>
          <a:lstStyle>
            <a:lvl1pPr marL="0" indent="0">
              <a:buNone/>
              <a:defRPr sz="8640">
                <a:solidFill>
                  <a:schemeClr val="tx1"/>
                </a:solidFill>
              </a:defRPr>
            </a:lvl1pPr>
            <a:lvl2pPr marL="1645879" indent="0">
              <a:buNone/>
              <a:defRPr sz="7200">
                <a:solidFill>
                  <a:schemeClr val="tx1">
                    <a:tint val="75000"/>
                  </a:schemeClr>
                </a:solidFill>
              </a:defRPr>
            </a:lvl2pPr>
            <a:lvl3pPr marL="3291758" indent="0">
              <a:buNone/>
              <a:defRPr sz="6480">
                <a:solidFill>
                  <a:schemeClr val="tx1">
                    <a:tint val="75000"/>
                  </a:schemeClr>
                </a:solidFill>
              </a:defRPr>
            </a:lvl3pPr>
            <a:lvl4pPr marL="4937636" indent="0">
              <a:buNone/>
              <a:defRPr sz="5760">
                <a:solidFill>
                  <a:schemeClr val="tx1">
                    <a:tint val="75000"/>
                  </a:schemeClr>
                </a:solidFill>
              </a:defRPr>
            </a:lvl4pPr>
            <a:lvl5pPr marL="6583516" indent="0">
              <a:buNone/>
              <a:defRPr sz="5760">
                <a:solidFill>
                  <a:schemeClr val="tx1">
                    <a:tint val="75000"/>
                  </a:schemeClr>
                </a:solidFill>
              </a:defRPr>
            </a:lvl5pPr>
            <a:lvl6pPr marL="8229395" indent="0">
              <a:buNone/>
              <a:defRPr sz="5760">
                <a:solidFill>
                  <a:schemeClr val="tx1">
                    <a:tint val="75000"/>
                  </a:schemeClr>
                </a:solidFill>
              </a:defRPr>
            </a:lvl6pPr>
            <a:lvl7pPr marL="9875273" indent="0">
              <a:buNone/>
              <a:defRPr sz="5760">
                <a:solidFill>
                  <a:schemeClr val="tx1">
                    <a:tint val="75000"/>
                  </a:schemeClr>
                </a:solidFill>
              </a:defRPr>
            </a:lvl7pPr>
            <a:lvl8pPr marL="11521152" indent="0">
              <a:buNone/>
              <a:defRPr sz="5760">
                <a:solidFill>
                  <a:schemeClr val="tx1">
                    <a:tint val="75000"/>
                  </a:schemeClr>
                </a:solidFill>
              </a:defRPr>
            </a:lvl8pPr>
            <a:lvl9pPr marL="13167031"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52FE24-5BC6-469B-824B-8293F8B63E0F}"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172734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1"/>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1"/>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52FE24-5BC6-469B-824B-8293F8B63E0F}"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214371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1"/>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4"/>
            <a:ext cx="13926024" cy="5273037"/>
          </a:xfrm>
        </p:spPr>
        <p:txBody>
          <a:bodyPr anchor="b"/>
          <a:lstStyle>
            <a:lvl1pPr marL="0" indent="0">
              <a:buNone/>
              <a:defRPr sz="8640" b="1"/>
            </a:lvl1pPr>
            <a:lvl2pPr marL="1645879" indent="0">
              <a:buNone/>
              <a:defRPr sz="7200" b="1"/>
            </a:lvl2pPr>
            <a:lvl3pPr marL="3291758" indent="0">
              <a:buNone/>
              <a:defRPr sz="6480" b="1"/>
            </a:lvl3pPr>
            <a:lvl4pPr marL="4937636" indent="0">
              <a:buNone/>
              <a:defRPr sz="5760" b="1"/>
            </a:lvl4pPr>
            <a:lvl5pPr marL="6583516" indent="0">
              <a:buNone/>
              <a:defRPr sz="5760" b="1"/>
            </a:lvl5pPr>
            <a:lvl6pPr marL="8229395" indent="0">
              <a:buNone/>
              <a:defRPr sz="5760" b="1"/>
            </a:lvl6pPr>
            <a:lvl7pPr marL="9875273" indent="0">
              <a:buNone/>
              <a:defRPr sz="5760" b="1"/>
            </a:lvl7pPr>
            <a:lvl8pPr marL="11521152" indent="0">
              <a:buNone/>
              <a:defRPr sz="5760" b="1"/>
            </a:lvl8pPr>
            <a:lvl9pPr marL="13167031"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1"/>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3" y="10759444"/>
            <a:ext cx="13994608" cy="5273037"/>
          </a:xfrm>
        </p:spPr>
        <p:txBody>
          <a:bodyPr anchor="b"/>
          <a:lstStyle>
            <a:lvl1pPr marL="0" indent="0">
              <a:buNone/>
              <a:defRPr sz="8640" b="1"/>
            </a:lvl1pPr>
            <a:lvl2pPr marL="1645879" indent="0">
              <a:buNone/>
              <a:defRPr sz="7200" b="1"/>
            </a:lvl2pPr>
            <a:lvl3pPr marL="3291758" indent="0">
              <a:buNone/>
              <a:defRPr sz="6480" b="1"/>
            </a:lvl3pPr>
            <a:lvl4pPr marL="4937636" indent="0">
              <a:buNone/>
              <a:defRPr sz="5760" b="1"/>
            </a:lvl4pPr>
            <a:lvl5pPr marL="6583516" indent="0">
              <a:buNone/>
              <a:defRPr sz="5760" b="1"/>
            </a:lvl5pPr>
            <a:lvl6pPr marL="8229395" indent="0">
              <a:buNone/>
              <a:defRPr sz="5760" b="1"/>
            </a:lvl6pPr>
            <a:lvl7pPr marL="9875273" indent="0">
              <a:buNone/>
              <a:defRPr sz="5760" b="1"/>
            </a:lvl7pPr>
            <a:lvl8pPr marL="11521152" indent="0">
              <a:buNone/>
              <a:defRPr sz="5760" b="1"/>
            </a:lvl8pPr>
            <a:lvl9pPr marL="13167031"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3" y="16032481"/>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52FE24-5BC6-469B-824B-8293F8B63E0F}"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266827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52FE24-5BC6-469B-824B-8293F8B63E0F}"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178744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2FE24-5BC6-469B-824B-8293F8B63E0F}"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387538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1"/>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13167361"/>
            <a:ext cx="10617041" cy="24394163"/>
          </a:xfrm>
        </p:spPr>
        <p:txBody>
          <a:bodyPr/>
          <a:lstStyle>
            <a:lvl1pPr marL="0" indent="0">
              <a:buNone/>
              <a:defRPr sz="5760"/>
            </a:lvl1pPr>
            <a:lvl2pPr marL="1645879" indent="0">
              <a:buNone/>
              <a:defRPr sz="5040"/>
            </a:lvl2pPr>
            <a:lvl3pPr marL="3291758" indent="0">
              <a:buNone/>
              <a:defRPr sz="4320"/>
            </a:lvl3pPr>
            <a:lvl4pPr marL="4937636" indent="0">
              <a:buNone/>
              <a:defRPr sz="3600"/>
            </a:lvl4pPr>
            <a:lvl5pPr marL="6583516" indent="0">
              <a:buNone/>
              <a:defRPr sz="3600"/>
            </a:lvl5pPr>
            <a:lvl6pPr marL="8229395" indent="0">
              <a:buNone/>
              <a:defRPr sz="3600"/>
            </a:lvl6pPr>
            <a:lvl7pPr marL="9875273" indent="0">
              <a:buNone/>
              <a:defRPr sz="3600"/>
            </a:lvl7pPr>
            <a:lvl8pPr marL="11521152" indent="0">
              <a:buNone/>
              <a:defRPr sz="3600"/>
            </a:lvl8pPr>
            <a:lvl9pPr marL="13167031"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4952FE24-5BC6-469B-824B-8293F8B63E0F}"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217835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1"/>
            <a:ext cx="16664940" cy="31191200"/>
          </a:xfrm>
        </p:spPr>
        <p:txBody>
          <a:bodyPr anchor="t"/>
          <a:lstStyle>
            <a:lvl1pPr marL="0" indent="0">
              <a:buNone/>
              <a:defRPr sz="11520"/>
            </a:lvl1pPr>
            <a:lvl2pPr marL="1645879" indent="0">
              <a:buNone/>
              <a:defRPr sz="10080"/>
            </a:lvl2pPr>
            <a:lvl3pPr marL="3291758" indent="0">
              <a:buNone/>
              <a:defRPr sz="8640"/>
            </a:lvl3pPr>
            <a:lvl4pPr marL="4937636" indent="0">
              <a:buNone/>
              <a:defRPr sz="7200"/>
            </a:lvl4pPr>
            <a:lvl5pPr marL="6583516" indent="0">
              <a:buNone/>
              <a:defRPr sz="7200"/>
            </a:lvl5pPr>
            <a:lvl6pPr marL="8229395" indent="0">
              <a:buNone/>
              <a:defRPr sz="7200"/>
            </a:lvl6pPr>
            <a:lvl7pPr marL="9875273" indent="0">
              <a:buNone/>
              <a:defRPr sz="7200"/>
            </a:lvl7pPr>
            <a:lvl8pPr marL="11521152" indent="0">
              <a:buNone/>
              <a:defRPr sz="7200"/>
            </a:lvl8pPr>
            <a:lvl9pPr marL="13167031"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9" y="13167361"/>
            <a:ext cx="10617041" cy="24394163"/>
          </a:xfrm>
        </p:spPr>
        <p:txBody>
          <a:bodyPr/>
          <a:lstStyle>
            <a:lvl1pPr marL="0" indent="0">
              <a:buNone/>
              <a:defRPr sz="5760"/>
            </a:lvl1pPr>
            <a:lvl2pPr marL="1645879" indent="0">
              <a:buNone/>
              <a:defRPr sz="5040"/>
            </a:lvl2pPr>
            <a:lvl3pPr marL="3291758" indent="0">
              <a:buNone/>
              <a:defRPr sz="4320"/>
            </a:lvl3pPr>
            <a:lvl4pPr marL="4937636" indent="0">
              <a:buNone/>
              <a:defRPr sz="3600"/>
            </a:lvl4pPr>
            <a:lvl5pPr marL="6583516" indent="0">
              <a:buNone/>
              <a:defRPr sz="3600"/>
            </a:lvl5pPr>
            <a:lvl6pPr marL="8229395" indent="0">
              <a:buNone/>
              <a:defRPr sz="3600"/>
            </a:lvl6pPr>
            <a:lvl7pPr marL="9875273" indent="0">
              <a:buNone/>
              <a:defRPr sz="3600"/>
            </a:lvl7pPr>
            <a:lvl8pPr marL="11521152" indent="0">
              <a:buNone/>
              <a:defRPr sz="3600"/>
            </a:lvl8pPr>
            <a:lvl9pPr marL="13167031"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4952FE24-5BC6-469B-824B-8293F8B63E0F}"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43F74A-B55C-41BD-A67D-2E5B820F67BF}" type="slidenum">
              <a:rPr lang="en-US" smtClean="0"/>
              <a:t>‹#›</a:t>
            </a:fld>
            <a:endParaRPr lang="en-US"/>
          </a:p>
        </p:txBody>
      </p:sp>
    </p:spTree>
    <p:extLst>
      <p:ext uri="{BB962C8B-B14F-4D97-AF65-F5344CB8AC3E}">
        <p14:creationId xmlns:p14="http://schemas.microsoft.com/office/powerpoint/2010/main" val="144396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1"/>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1"/>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1"/>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4952FE24-5BC6-469B-824B-8293F8B63E0F}" type="datetimeFigureOut">
              <a:rPr lang="en-US" smtClean="0"/>
              <a:t>8/19/2021</a:t>
            </a:fld>
            <a:endParaRPr lang="en-US"/>
          </a:p>
        </p:txBody>
      </p:sp>
      <p:sp>
        <p:nvSpPr>
          <p:cNvPr id="5" name="Footer Placeholder 4"/>
          <p:cNvSpPr>
            <a:spLocks noGrp="1"/>
          </p:cNvSpPr>
          <p:nvPr>
            <p:ph type="ftr" sz="quarter" idx="3"/>
          </p:nvPr>
        </p:nvSpPr>
        <p:spPr>
          <a:xfrm>
            <a:off x="10904220" y="40680651"/>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1"/>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1143F74A-B55C-41BD-A67D-2E5B820F67BF}" type="slidenum">
              <a:rPr lang="en-US" smtClean="0"/>
              <a:t>‹#›</a:t>
            </a:fld>
            <a:endParaRPr lang="en-US"/>
          </a:p>
        </p:txBody>
      </p:sp>
    </p:spTree>
    <p:extLst>
      <p:ext uri="{BB962C8B-B14F-4D97-AF65-F5344CB8AC3E}">
        <p14:creationId xmlns:p14="http://schemas.microsoft.com/office/powerpoint/2010/main" val="2565406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758" rtl="0" eaLnBrk="1" latinLnBrk="0" hangingPunct="1">
        <a:lnSpc>
          <a:spcPct val="90000"/>
        </a:lnSpc>
        <a:spcBef>
          <a:spcPct val="0"/>
        </a:spcBef>
        <a:buNone/>
        <a:defRPr sz="15839" kern="1200">
          <a:solidFill>
            <a:schemeClr val="tx1"/>
          </a:solidFill>
          <a:latin typeface="+mj-lt"/>
          <a:ea typeface="+mj-ea"/>
          <a:cs typeface="+mj-cs"/>
        </a:defRPr>
      </a:lvl1pPr>
    </p:titleStyle>
    <p:bodyStyle>
      <a:lvl1pPr marL="822940" indent="-822940" algn="l" defTabSz="3291758"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19" indent="-822940" algn="l" defTabSz="3291758"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697" indent="-822940" algn="l" defTabSz="3291758"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576"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455"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334"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212"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092"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89971" indent="-822940" algn="l" defTabSz="3291758"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758" rtl="0" eaLnBrk="1" latinLnBrk="0" hangingPunct="1">
        <a:defRPr sz="6480" kern="1200">
          <a:solidFill>
            <a:schemeClr val="tx1"/>
          </a:solidFill>
          <a:latin typeface="+mn-lt"/>
          <a:ea typeface="+mn-ea"/>
          <a:cs typeface="+mn-cs"/>
        </a:defRPr>
      </a:lvl1pPr>
      <a:lvl2pPr marL="1645879" algn="l" defTabSz="3291758" rtl="0" eaLnBrk="1" latinLnBrk="0" hangingPunct="1">
        <a:defRPr sz="6480" kern="1200">
          <a:solidFill>
            <a:schemeClr val="tx1"/>
          </a:solidFill>
          <a:latin typeface="+mn-lt"/>
          <a:ea typeface="+mn-ea"/>
          <a:cs typeface="+mn-cs"/>
        </a:defRPr>
      </a:lvl2pPr>
      <a:lvl3pPr marL="3291758" algn="l" defTabSz="3291758" rtl="0" eaLnBrk="1" latinLnBrk="0" hangingPunct="1">
        <a:defRPr sz="6480" kern="1200">
          <a:solidFill>
            <a:schemeClr val="tx1"/>
          </a:solidFill>
          <a:latin typeface="+mn-lt"/>
          <a:ea typeface="+mn-ea"/>
          <a:cs typeface="+mn-cs"/>
        </a:defRPr>
      </a:lvl3pPr>
      <a:lvl4pPr marL="4937636" algn="l" defTabSz="3291758" rtl="0" eaLnBrk="1" latinLnBrk="0" hangingPunct="1">
        <a:defRPr sz="6480" kern="1200">
          <a:solidFill>
            <a:schemeClr val="tx1"/>
          </a:solidFill>
          <a:latin typeface="+mn-lt"/>
          <a:ea typeface="+mn-ea"/>
          <a:cs typeface="+mn-cs"/>
        </a:defRPr>
      </a:lvl4pPr>
      <a:lvl5pPr marL="6583516" algn="l" defTabSz="3291758" rtl="0" eaLnBrk="1" latinLnBrk="0" hangingPunct="1">
        <a:defRPr sz="6480" kern="1200">
          <a:solidFill>
            <a:schemeClr val="tx1"/>
          </a:solidFill>
          <a:latin typeface="+mn-lt"/>
          <a:ea typeface="+mn-ea"/>
          <a:cs typeface="+mn-cs"/>
        </a:defRPr>
      </a:lvl5pPr>
      <a:lvl6pPr marL="8229395" algn="l" defTabSz="3291758" rtl="0" eaLnBrk="1" latinLnBrk="0" hangingPunct="1">
        <a:defRPr sz="6480" kern="1200">
          <a:solidFill>
            <a:schemeClr val="tx1"/>
          </a:solidFill>
          <a:latin typeface="+mn-lt"/>
          <a:ea typeface="+mn-ea"/>
          <a:cs typeface="+mn-cs"/>
        </a:defRPr>
      </a:lvl6pPr>
      <a:lvl7pPr marL="9875273" algn="l" defTabSz="3291758" rtl="0" eaLnBrk="1" latinLnBrk="0" hangingPunct="1">
        <a:defRPr sz="6480" kern="1200">
          <a:solidFill>
            <a:schemeClr val="tx1"/>
          </a:solidFill>
          <a:latin typeface="+mn-lt"/>
          <a:ea typeface="+mn-ea"/>
          <a:cs typeface="+mn-cs"/>
        </a:defRPr>
      </a:lvl7pPr>
      <a:lvl8pPr marL="11521152" algn="l" defTabSz="3291758" rtl="0" eaLnBrk="1" latinLnBrk="0" hangingPunct="1">
        <a:defRPr sz="6480" kern="1200">
          <a:solidFill>
            <a:schemeClr val="tx1"/>
          </a:solidFill>
          <a:latin typeface="+mn-lt"/>
          <a:ea typeface="+mn-ea"/>
          <a:cs typeface="+mn-cs"/>
        </a:defRPr>
      </a:lvl8pPr>
      <a:lvl9pPr marL="13167031" algn="l" defTabSz="3291758"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0.jpg"/><Relationship Id="rId1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9.jpg"/><Relationship Id="rId17" Type="http://schemas.openxmlformats.org/officeDocument/2006/relationships/diagramQuickStyle" Target="../diagrams/quickStyle1.xml"/><Relationship Id="rId2" Type="http://schemas.openxmlformats.org/officeDocument/2006/relationships/image" Target="../media/image1.png"/><Relationship Id="rId16" Type="http://schemas.openxmlformats.org/officeDocument/2006/relationships/diagramLayout" Target="../diagrams/layout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g"/><Relationship Id="rId5" Type="http://schemas.openxmlformats.org/officeDocument/2006/relationships/image" Target="../media/image4.jpg"/><Relationship Id="rId15" Type="http://schemas.openxmlformats.org/officeDocument/2006/relationships/diagramData" Target="../diagrams/data1.xml"/><Relationship Id="rId10" Type="http://schemas.openxmlformats.org/officeDocument/2006/relationships/chart" Target="../charts/chart2.xml"/><Relationship Id="rId19"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chart" Target="../charts/chart1.xml"/><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Qr code&#10;&#10;Description automatically generated">
            <a:extLst>
              <a:ext uri="{FF2B5EF4-FFF2-40B4-BE49-F238E27FC236}">
                <a16:creationId xmlns:a16="http://schemas.microsoft.com/office/drawing/2014/main" id="{1710EE8D-1729-44FB-9058-0FAC6751D518}"/>
              </a:ext>
            </a:extLst>
          </p:cNvPr>
          <p:cNvPicPr>
            <a:picLocks noChangeAspect="1"/>
          </p:cNvPicPr>
          <p:nvPr/>
        </p:nvPicPr>
        <p:blipFill rotWithShape="1">
          <a:blip r:embed="rId2">
            <a:extLst>
              <a:ext uri="{28A0092B-C50C-407E-A947-70E740481C1C}">
                <a14:useLocalDpi xmlns:a14="http://schemas.microsoft.com/office/drawing/2010/main" val="0"/>
              </a:ext>
            </a:extLst>
          </a:blip>
          <a:srcRect l="12795" t="12274" r="9751" b="10287"/>
          <a:stretch/>
        </p:blipFill>
        <p:spPr>
          <a:xfrm>
            <a:off x="28117603" y="40350615"/>
            <a:ext cx="3398765" cy="3398057"/>
          </a:xfrm>
          <a:prstGeom prst="rect">
            <a:avLst/>
          </a:prstGeom>
        </p:spPr>
      </p:pic>
      <p:sp>
        <p:nvSpPr>
          <p:cNvPr id="127" name="Rectangle: Rounded Corners 126">
            <a:extLst>
              <a:ext uri="{FF2B5EF4-FFF2-40B4-BE49-F238E27FC236}">
                <a16:creationId xmlns:a16="http://schemas.microsoft.com/office/drawing/2014/main" id="{A85ED537-3FE5-46E4-8A29-B0927BC46581}"/>
              </a:ext>
            </a:extLst>
          </p:cNvPr>
          <p:cNvSpPr/>
          <p:nvPr/>
        </p:nvSpPr>
        <p:spPr>
          <a:xfrm>
            <a:off x="16844112" y="25026762"/>
            <a:ext cx="15772111" cy="15329939"/>
          </a:xfrm>
          <a:prstGeom prst="roundRect">
            <a:avLst/>
          </a:prstGeom>
          <a:solidFill>
            <a:srgbClr val="D5F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1" rtl="0">
              <a:lnSpc>
                <a:spcPct val="107000"/>
              </a:lnSpc>
              <a:spcBef>
                <a:spcPts val="0"/>
              </a:spcBef>
              <a:spcAft>
                <a:spcPts val="800"/>
              </a:spcAft>
              <a:tabLst>
                <a:tab pos="914400" algn="l"/>
              </a:tabLst>
            </a:pP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5" name="Rectangle: Rounded Corners 54">
            <a:extLst>
              <a:ext uri="{FF2B5EF4-FFF2-40B4-BE49-F238E27FC236}">
                <a16:creationId xmlns:a16="http://schemas.microsoft.com/office/drawing/2014/main" id="{CA0E5BB2-7D0B-407B-8689-68A6AF00D409}"/>
              </a:ext>
            </a:extLst>
          </p:cNvPr>
          <p:cNvSpPr/>
          <p:nvPr/>
        </p:nvSpPr>
        <p:spPr>
          <a:xfrm>
            <a:off x="472912" y="19252641"/>
            <a:ext cx="15895987" cy="15160204"/>
          </a:xfrm>
          <a:prstGeom prst="roundRect">
            <a:avLst/>
          </a:prstGeom>
          <a:solidFill>
            <a:srgbClr val="D5F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1" rtl="0">
              <a:lnSpc>
                <a:spcPct val="107000"/>
              </a:lnSpc>
              <a:spcBef>
                <a:spcPts val="0"/>
              </a:spcBef>
              <a:spcAft>
                <a:spcPts val="800"/>
              </a:spcAft>
              <a:tabLst>
                <a:tab pos="914400" algn="l"/>
              </a:tabLst>
            </a:pP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1348A52-25D6-41BF-BD8F-CDDC538A42E9}"/>
              </a:ext>
            </a:extLst>
          </p:cNvPr>
          <p:cNvSpPr txBox="1"/>
          <p:nvPr/>
        </p:nvSpPr>
        <p:spPr>
          <a:xfrm>
            <a:off x="886288" y="636457"/>
            <a:ext cx="20838042" cy="3708708"/>
          </a:xfrm>
          <a:prstGeom prst="rect">
            <a:avLst/>
          </a:prstGeom>
          <a:noFill/>
        </p:spPr>
        <p:txBody>
          <a:bodyPr wrap="square" rtlCol="0">
            <a:spAutoFit/>
          </a:bodyPr>
          <a:lstStyle/>
          <a:p>
            <a:r>
              <a:rPr lang="en-US" sz="8500" b="1" dirty="0">
                <a:solidFill>
                  <a:srgbClr val="00B050"/>
                </a:solidFill>
                <a:latin typeface="Times New Roman" panose="02020603050405020304" pitchFamily="18" charset="0"/>
                <a:cs typeface="Times New Roman" panose="02020603050405020304" pitchFamily="18" charset="0"/>
              </a:rPr>
              <a:t>Vertical Transmission of Seed Endophytes</a:t>
            </a:r>
          </a:p>
          <a:p>
            <a:pPr algn="ctr"/>
            <a:r>
              <a:rPr lang="en-US" sz="5000" dirty="0">
                <a:latin typeface="Times New Roman" panose="02020603050405020304" pitchFamily="18" charset="0"/>
                <a:cs typeface="Times New Roman" panose="02020603050405020304" pitchFamily="18" charset="0"/>
              </a:rPr>
              <a:t>Areem Siddiqi, Patricia Miller, Roberta </a:t>
            </a:r>
            <a:r>
              <a:rPr lang="en-US" sz="5000" dirty="0" err="1">
                <a:latin typeface="Times New Roman" panose="02020603050405020304" pitchFamily="18" charset="0"/>
                <a:cs typeface="Times New Roman" panose="02020603050405020304" pitchFamily="18" charset="0"/>
              </a:rPr>
              <a:t>Fulthorpe</a:t>
            </a:r>
            <a:endParaRPr lang="en-US" sz="5000" baseline="30000" dirty="0">
              <a:latin typeface="Times New Roman" panose="02020603050405020304" pitchFamily="18" charset="0"/>
              <a:cs typeface="Times New Roman" panose="02020603050405020304" pitchFamily="18" charset="0"/>
            </a:endParaRPr>
          </a:p>
          <a:p>
            <a:pPr algn="ctr"/>
            <a:r>
              <a:rPr lang="en-US" sz="5000" dirty="0">
                <a:latin typeface="Times New Roman" panose="02020603050405020304" pitchFamily="18" charset="0"/>
                <a:cs typeface="Times New Roman" panose="02020603050405020304" pitchFamily="18" charset="0"/>
              </a:rPr>
              <a:t>Department of Physical and Environmental Sciences</a:t>
            </a:r>
          </a:p>
          <a:p>
            <a:pPr algn="ctr"/>
            <a:r>
              <a:rPr lang="en-US" sz="5000" dirty="0">
                <a:latin typeface="Times New Roman" panose="02020603050405020304" pitchFamily="18" charset="0"/>
                <a:cs typeface="Times New Roman" panose="02020603050405020304" pitchFamily="18" charset="0"/>
              </a:rPr>
              <a:t>University of Toronto Scarborough, Toronto, ON, CA</a:t>
            </a:r>
          </a:p>
        </p:txBody>
      </p:sp>
      <p:pic>
        <p:nvPicPr>
          <p:cNvPr id="8" name="Picture 7" descr="A screenshot of a video game&#10;&#10;Description automatically generated with medium confidence">
            <a:extLst>
              <a:ext uri="{FF2B5EF4-FFF2-40B4-BE49-F238E27FC236}">
                <a16:creationId xmlns:a16="http://schemas.microsoft.com/office/drawing/2014/main" id="{06AC29BA-E037-4856-A235-95B0E2EA4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1522" y="524274"/>
            <a:ext cx="8808037" cy="3708708"/>
          </a:xfrm>
          <a:prstGeom prst="rect">
            <a:avLst/>
          </a:prstGeom>
        </p:spPr>
      </p:pic>
      <p:sp>
        <p:nvSpPr>
          <p:cNvPr id="7" name="TextBox 6">
            <a:extLst>
              <a:ext uri="{FF2B5EF4-FFF2-40B4-BE49-F238E27FC236}">
                <a16:creationId xmlns:a16="http://schemas.microsoft.com/office/drawing/2014/main" id="{7510E139-4CB6-4FBA-B680-F6774BCA6D7F}"/>
              </a:ext>
            </a:extLst>
          </p:cNvPr>
          <p:cNvSpPr txBox="1"/>
          <p:nvPr/>
        </p:nvSpPr>
        <p:spPr>
          <a:xfrm>
            <a:off x="3345873" y="5340927"/>
            <a:ext cx="7959436" cy="1059873"/>
          </a:xfrm>
          <a:prstGeom prst="rect">
            <a:avLst/>
          </a:prstGeom>
          <a:noFill/>
        </p:spPr>
        <p:txBody>
          <a:bodyPr wrap="square" rtlCol="0">
            <a:spAutoFit/>
          </a:bodyPr>
          <a:lstStyle/>
          <a:p>
            <a:endParaRPr lang="en-US" dirty="0"/>
          </a:p>
        </p:txBody>
      </p:sp>
      <p:sp>
        <p:nvSpPr>
          <p:cNvPr id="9" name="Rectangle: Rounded Corners 8">
            <a:extLst>
              <a:ext uri="{FF2B5EF4-FFF2-40B4-BE49-F238E27FC236}">
                <a16:creationId xmlns:a16="http://schemas.microsoft.com/office/drawing/2014/main" id="{79C5ED58-2C10-4687-BA47-854489A587F2}"/>
              </a:ext>
            </a:extLst>
          </p:cNvPr>
          <p:cNvSpPr/>
          <p:nvPr/>
        </p:nvSpPr>
        <p:spPr>
          <a:xfrm>
            <a:off x="264383" y="4345165"/>
            <a:ext cx="15971598" cy="14750833"/>
          </a:xfrm>
          <a:prstGeom prst="roundRect">
            <a:avLst/>
          </a:prstGeom>
          <a:solidFill>
            <a:srgbClr val="D5F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1" algn="ctr" rtl="0">
              <a:lnSpc>
                <a:spcPct val="107000"/>
              </a:lnSpc>
              <a:spcBef>
                <a:spcPts val="0"/>
              </a:spcBef>
              <a:spcAft>
                <a:spcPts val="800"/>
              </a:spcAft>
              <a:tabLst>
                <a:tab pos="914400" algn="l"/>
              </a:tabLst>
            </a:pPr>
            <a:r>
              <a:rPr lang="en-US" sz="5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Introduction</a:t>
            </a:r>
            <a:endParaRPr lang="en-US" sz="5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rtl="0">
              <a:lnSpc>
                <a:spcPct val="107000"/>
              </a:lnSpc>
              <a:spcBef>
                <a:spcPts val="0"/>
              </a:spcBef>
              <a:spcAft>
                <a:spcPts val="800"/>
              </a:spcAft>
              <a:buFont typeface="Wingdings" panose="05000000000000000000" pitchFamily="2" charset="2"/>
              <a:buChar char=""/>
              <a:tabLst>
                <a:tab pos="914400" algn="l"/>
              </a:tabLst>
            </a:pP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Endophytes are microbes that grow inside plant tissue, that often enhance their host’s growth, nutrient acquisition, and resistance to pests (1).</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Seeds of the genus </a:t>
            </a:r>
            <a:r>
              <a:rPr lang="en-US" sz="3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Zea</a:t>
            </a:r>
            <a:r>
              <a:rPr lang="en-US" sz="3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type of maize) have been shown to vertically transmit endophytes across generations (2).</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This effect has not been widely studied yet in oat or lettuce seeds to our knowledge, so we firstly sought to determine the extent of vertical transmission of seed endophytes from the first generation to third generation seeds and seedlings.</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Since dry seeds are naturally dormant, it was observed in romaine lettuce seeds that seedlings grown in sterile conditions expressed additional seed endophytes that do not appear in dry seed </a:t>
            </a:r>
            <a:r>
              <a:rPr lang="en-US" sz="3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illumina</a:t>
            </a: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data likely due to extremely low concentrations during dormancy (3).</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Therefore, we also sought to assess the differences and similarities between seed and seedling microbiomes so the data could be combined to represent all seed microbiota.  </a:t>
            </a:r>
          </a:p>
          <a:p>
            <a:pPr marL="742950" marR="0" lvl="1" indent="-285750">
              <a:lnSpc>
                <a:spcPct val="107000"/>
              </a:lnSpc>
              <a:spcBef>
                <a:spcPts val="0"/>
              </a:spcBef>
              <a:spcAft>
                <a:spcPts val="800"/>
              </a:spcAft>
              <a:buFont typeface="Wingdings" panose="05000000000000000000" pitchFamily="2" charset="2"/>
              <a:buChar char=""/>
              <a:tabLst>
                <a:tab pos="914400" algn="l"/>
              </a:tabLst>
            </a:pP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By combining dry seed and germinated seeds (seedling) samples of oat and lettuce seeds across three generations of organic and conventional cultivars, we hope to create a complete picture of the seed endophytes that are vertically transmitted. </a:t>
            </a:r>
          </a:p>
        </p:txBody>
      </p:sp>
      <p:sp>
        <p:nvSpPr>
          <p:cNvPr id="39" name="TextBox 38">
            <a:extLst>
              <a:ext uri="{FF2B5EF4-FFF2-40B4-BE49-F238E27FC236}">
                <a16:creationId xmlns:a16="http://schemas.microsoft.com/office/drawing/2014/main" id="{E44DA5F2-0FC6-4692-AB2A-635C070DDACD}"/>
              </a:ext>
            </a:extLst>
          </p:cNvPr>
          <p:cNvSpPr txBox="1"/>
          <p:nvPr/>
        </p:nvSpPr>
        <p:spPr>
          <a:xfrm>
            <a:off x="1701630" y="33340492"/>
            <a:ext cx="3148967" cy="553998"/>
          </a:xfrm>
          <a:prstGeom prst="rect">
            <a:avLst/>
          </a:prstGeom>
          <a:noFill/>
          <a:ln>
            <a:noFill/>
          </a:ln>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Fully grown plant</a:t>
            </a:r>
          </a:p>
        </p:txBody>
      </p:sp>
      <p:grpSp>
        <p:nvGrpSpPr>
          <p:cNvPr id="18" name="Group 17">
            <a:extLst>
              <a:ext uri="{FF2B5EF4-FFF2-40B4-BE49-F238E27FC236}">
                <a16:creationId xmlns:a16="http://schemas.microsoft.com/office/drawing/2014/main" id="{1ECA0FCF-3A01-44E9-99AC-C5C94C79C298}"/>
              </a:ext>
            </a:extLst>
          </p:cNvPr>
          <p:cNvGrpSpPr/>
          <p:nvPr/>
        </p:nvGrpSpPr>
        <p:grpSpPr>
          <a:xfrm>
            <a:off x="1027575" y="19579626"/>
            <a:ext cx="15278137" cy="14518718"/>
            <a:chOff x="1073563" y="20137643"/>
            <a:chExt cx="15278137" cy="14518718"/>
          </a:xfrm>
        </p:grpSpPr>
        <p:grpSp>
          <p:nvGrpSpPr>
            <p:cNvPr id="61" name="Group 60">
              <a:extLst>
                <a:ext uri="{FF2B5EF4-FFF2-40B4-BE49-F238E27FC236}">
                  <a16:creationId xmlns:a16="http://schemas.microsoft.com/office/drawing/2014/main" id="{C2022B3D-64AB-4049-B33F-6852DB5CEBDA}"/>
                </a:ext>
              </a:extLst>
            </p:cNvPr>
            <p:cNvGrpSpPr/>
            <p:nvPr/>
          </p:nvGrpSpPr>
          <p:grpSpPr>
            <a:xfrm>
              <a:off x="1073563" y="21192616"/>
              <a:ext cx="15278137" cy="12688456"/>
              <a:chOff x="1206501" y="25832340"/>
              <a:chExt cx="8507502" cy="6141946"/>
            </a:xfrm>
          </p:grpSpPr>
          <p:grpSp>
            <p:nvGrpSpPr>
              <p:cNvPr id="62" name="Group 61">
                <a:extLst>
                  <a:ext uri="{FF2B5EF4-FFF2-40B4-BE49-F238E27FC236}">
                    <a16:creationId xmlns:a16="http://schemas.microsoft.com/office/drawing/2014/main" id="{FEAD789A-F239-4CEA-B9C6-CF630EF509C2}"/>
                  </a:ext>
                </a:extLst>
              </p:cNvPr>
              <p:cNvGrpSpPr/>
              <p:nvPr/>
            </p:nvGrpSpPr>
            <p:grpSpPr>
              <a:xfrm>
                <a:off x="1206501" y="25832340"/>
                <a:ext cx="8408986" cy="6141946"/>
                <a:chOff x="1206501" y="25832340"/>
                <a:chExt cx="8408986" cy="6141946"/>
              </a:xfrm>
            </p:grpSpPr>
            <p:grpSp>
              <p:nvGrpSpPr>
                <p:cNvPr id="65" name="Group 64">
                  <a:extLst>
                    <a:ext uri="{FF2B5EF4-FFF2-40B4-BE49-F238E27FC236}">
                      <a16:creationId xmlns:a16="http://schemas.microsoft.com/office/drawing/2014/main" id="{3AEBB64E-8183-4A79-899A-6952594BAE7C}"/>
                    </a:ext>
                  </a:extLst>
                </p:cNvPr>
                <p:cNvGrpSpPr/>
                <p:nvPr/>
              </p:nvGrpSpPr>
              <p:grpSpPr>
                <a:xfrm>
                  <a:off x="1206501" y="25832340"/>
                  <a:ext cx="7601652" cy="6141946"/>
                  <a:chOff x="136773" y="611513"/>
                  <a:chExt cx="7601652" cy="6141946"/>
                </a:xfrm>
              </p:grpSpPr>
              <p:cxnSp>
                <p:nvCxnSpPr>
                  <p:cNvPr id="68" name="Straight Arrow Connector 67">
                    <a:extLst>
                      <a:ext uri="{FF2B5EF4-FFF2-40B4-BE49-F238E27FC236}">
                        <a16:creationId xmlns:a16="http://schemas.microsoft.com/office/drawing/2014/main" id="{EA0AEA50-2C41-488D-A1AC-3786C2C8C790}"/>
                      </a:ext>
                    </a:extLst>
                  </p:cNvPr>
                  <p:cNvCxnSpPr>
                    <a:cxnSpLocks/>
                  </p:cNvCxnSpPr>
                  <p:nvPr/>
                </p:nvCxnSpPr>
                <p:spPr>
                  <a:xfrm flipH="1">
                    <a:off x="7735676" y="4694980"/>
                    <a:ext cx="2749" cy="140324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69" name="Group 68">
                    <a:extLst>
                      <a:ext uri="{FF2B5EF4-FFF2-40B4-BE49-F238E27FC236}">
                        <a16:creationId xmlns:a16="http://schemas.microsoft.com/office/drawing/2014/main" id="{9228E760-A0B3-4C73-9D95-F99103CB3B8C}"/>
                      </a:ext>
                    </a:extLst>
                  </p:cNvPr>
                  <p:cNvGrpSpPr/>
                  <p:nvPr/>
                </p:nvGrpSpPr>
                <p:grpSpPr>
                  <a:xfrm>
                    <a:off x="136773" y="611513"/>
                    <a:ext cx="7601652" cy="6141946"/>
                    <a:chOff x="136773" y="611513"/>
                    <a:chExt cx="7601652" cy="6141946"/>
                  </a:xfrm>
                </p:grpSpPr>
                <p:cxnSp>
                  <p:nvCxnSpPr>
                    <p:cNvPr id="70" name="Straight Arrow Connector 69">
                      <a:extLst>
                        <a:ext uri="{FF2B5EF4-FFF2-40B4-BE49-F238E27FC236}">
                          <a16:creationId xmlns:a16="http://schemas.microsoft.com/office/drawing/2014/main" id="{016F8CF4-9F07-4194-A0FD-8AA8F935C135}"/>
                        </a:ext>
                      </a:extLst>
                    </p:cNvPr>
                    <p:cNvCxnSpPr>
                      <a:cxnSpLocks/>
                    </p:cNvCxnSpPr>
                    <p:nvPr/>
                  </p:nvCxnSpPr>
                  <p:spPr>
                    <a:xfrm>
                      <a:off x="7738425" y="2979534"/>
                      <a:ext cx="0" cy="72157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71" name="Group 70">
                      <a:extLst>
                        <a:ext uri="{FF2B5EF4-FFF2-40B4-BE49-F238E27FC236}">
                          <a16:creationId xmlns:a16="http://schemas.microsoft.com/office/drawing/2014/main" id="{8D22A636-9ADD-4528-AE0D-CDD1839870FC}"/>
                        </a:ext>
                      </a:extLst>
                    </p:cNvPr>
                    <p:cNvGrpSpPr/>
                    <p:nvPr/>
                  </p:nvGrpSpPr>
                  <p:grpSpPr>
                    <a:xfrm>
                      <a:off x="136773" y="611513"/>
                      <a:ext cx="6820900" cy="6141946"/>
                      <a:chOff x="136773" y="611513"/>
                      <a:chExt cx="6820900" cy="6141946"/>
                    </a:xfrm>
                  </p:grpSpPr>
                  <p:pic>
                    <p:nvPicPr>
                      <p:cNvPr id="72" name="Picture 71">
                        <a:extLst>
                          <a:ext uri="{FF2B5EF4-FFF2-40B4-BE49-F238E27FC236}">
                            <a16:creationId xmlns:a16="http://schemas.microsoft.com/office/drawing/2014/main" id="{BE2A633F-50B8-4E40-8D08-042AEFBE1E42}"/>
                          </a:ext>
                        </a:extLst>
                      </p:cNvPr>
                      <p:cNvPicPr>
                        <a:picLocks noChangeAspect="1"/>
                      </p:cNvPicPr>
                      <p:nvPr/>
                    </p:nvPicPr>
                    <p:blipFill rotWithShape="1">
                      <a:blip r:embed="rId4">
                        <a:extLst>
                          <a:ext uri="{28A0092B-C50C-407E-A947-70E740481C1C}">
                            <a14:useLocalDpi xmlns:a14="http://schemas.microsoft.com/office/drawing/2010/main" val="0"/>
                          </a:ext>
                        </a:extLst>
                      </a:blip>
                      <a:srcRect l="63062" t="50466" r="9594" b="11169"/>
                      <a:stretch/>
                    </p:blipFill>
                    <p:spPr>
                      <a:xfrm>
                        <a:off x="3145087" y="611513"/>
                        <a:ext cx="1432872" cy="1507723"/>
                      </a:xfrm>
                      <a:prstGeom prst="rect">
                        <a:avLst/>
                      </a:prstGeom>
                      <a:effectLst>
                        <a:outerShdw blurRad="342900" dist="38100" dir="2700000" algn="tl" rotWithShape="0">
                          <a:prstClr val="black">
                            <a:alpha val="40000"/>
                          </a:prstClr>
                        </a:outerShdw>
                      </a:effectLst>
                    </p:spPr>
                  </p:pic>
                  <p:grpSp>
                    <p:nvGrpSpPr>
                      <p:cNvPr id="73" name="Group 72">
                        <a:extLst>
                          <a:ext uri="{FF2B5EF4-FFF2-40B4-BE49-F238E27FC236}">
                            <a16:creationId xmlns:a16="http://schemas.microsoft.com/office/drawing/2014/main" id="{A8319351-4ABC-4CE6-968C-45AB6FBE7C5E}"/>
                          </a:ext>
                        </a:extLst>
                      </p:cNvPr>
                      <p:cNvGrpSpPr/>
                      <p:nvPr/>
                    </p:nvGrpSpPr>
                    <p:grpSpPr>
                      <a:xfrm>
                        <a:off x="372792" y="1413159"/>
                        <a:ext cx="1089591" cy="1507723"/>
                        <a:chOff x="354140" y="2675138"/>
                        <a:chExt cx="1089591" cy="1507723"/>
                      </a:xfrm>
                    </p:grpSpPr>
                    <p:pic>
                      <p:nvPicPr>
                        <p:cNvPr id="88" name="Picture 87">
                          <a:extLst>
                            <a:ext uri="{FF2B5EF4-FFF2-40B4-BE49-F238E27FC236}">
                              <a16:creationId xmlns:a16="http://schemas.microsoft.com/office/drawing/2014/main" id="{93BE7C14-6D61-4B9F-AE3C-BE9325A387FC}"/>
                            </a:ext>
                          </a:extLst>
                        </p:cNvPr>
                        <p:cNvPicPr>
                          <a:picLocks noChangeAspect="1"/>
                        </p:cNvPicPr>
                        <p:nvPr/>
                      </p:nvPicPr>
                      <p:blipFill rotWithShape="1">
                        <a:blip r:embed="rId5"/>
                        <a:srcRect l="36734" t="53329" r="41601" b="23393"/>
                        <a:stretch/>
                      </p:blipFill>
                      <p:spPr>
                        <a:xfrm>
                          <a:off x="354140" y="2675138"/>
                          <a:ext cx="1089591" cy="1507723"/>
                        </a:xfrm>
                        <a:prstGeom prst="rect">
                          <a:avLst/>
                        </a:prstGeom>
                      </p:spPr>
                    </p:pic>
                    <p:sp>
                      <p:nvSpPr>
                        <p:cNvPr id="89" name="TextBox 88">
                          <a:extLst>
                            <a:ext uri="{FF2B5EF4-FFF2-40B4-BE49-F238E27FC236}">
                              <a16:creationId xmlns:a16="http://schemas.microsoft.com/office/drawing/2014/main" id="{E2F00CDC-BABD-403E-9F19-B7A612CBFF40}"/>
                            </a:ext>
                          </a:extLst>
                        </p:cNvPr>
                        <p:cNvSpPr txBox="1"/>
                        <p:nvPr/>
                      </p:nvSpPr>
                      <p:spPr>
                        <a:xfrm>
                          <a:off x="590244" y="3244333"/>
                          <a:ext cx="657552" cy="369332"/>
                        </a:xfrm>
                        <a:prstGeom prst="rect">
                          <a:avLst/>
                        </a:prstGeom>
                        <a:noFill/>
                      </p:spPr>
                      <p:txBody>
                        <a:bodyPr wrap="square" rtlCol="0">
                          <a:spAutoFit/>
                        </a:bodyPr>
                        <a:lstStyle/>
                        <a:p>
                          <a:r>
                            <a:rPr lang="en-US" dirty="0"/>
                            <a:t>SEED</a:t>
                          </a:r>
                        </a:p>
                      </p:txBody>
                    </p:sp>
                  </p:grpSp>
                  <p:sp>
                    <p:nvSpPr>
                      <p:cNvPr id="74" name="TextBox 73">
                        <a:extLst>
                          <a:ext uri="{FF2B5EF4-FFF2-40B4-BE49-F238E27FC236}">
                            <a16:creationId xmlns:a16="http://schemas.microsoft.com/office/drawing/2014/main" id="{102E758C-9D09-4301-9834-D1EA381B4605}"/>
                          </a:ext>
                        </a:extLst>
                      </p:cNvPr>
                      <p:cNvSpPr txBox="1"/>
                      <p:nvPr/>
                    </p:nvSpPr>
                    <p:spPr>
                      <a:xfrm>
                        <a:off x="461259" y="892931"/>
                        <a:ext cx="890120" cy="457793"/>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Surface-</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sterilized</a:t>
                        </a:r>
                      </a:p>
                    </p:txBody>
                  </p:sp>
                  <p:pic>
                    <p:nvPicPr>
                      <p:cNvPr id="75" name="Picture 74">
                        <a:extLst>
                          <a:ext uri="{FF2B5EF4-FFF2-40B4-BE49-F238E27FC236}">
                            <a16:creationId xmlns:a16="http://schemas.microsoft.com/office/drawing/2014/main" id="{105860C0-9B6E-4200-959D-D0D1D70C0E26}"/>
                          </a:ext>
                        </a:extLst>
                      </p:cNvPr>
                      <p:cNvPicPr>
                        <a:picLocks noChangeAspect="1"/>
                      </p:cNvPicPr>
                      <p:nvPr/>
                    </p:nvPicPr>
                    <p:blipFill rotWithShape="1">
                      <a:blip r:embed="rId6">
                        <a:extLst>
                          <a:ext uri="{28A0092B-C50C-407E-A947-70E740481C1C}">
                            <a14:useLocalDpi xmlns:a14="http://schemas.microsoft.com/office/drawing/2010/main" val="0"/>
                          </a:ext>
                        </a:extLst>
                      </a:blip>
                      <a:srcRect l="19748" r="19687" b="9669"/>
                      <a:stretch/>
                    </p:blipFill>
                    <p:spPr>
                      <a:xfrm rot="5400000">
                        <a:off x="3055443" y="2377793"/>
                        <a:ext cx="1473248" cy="1647989"/>
                      </a:xfrm>
                      <a:prstGeom prst="rect">
                        <a:avLst/>
                      </a:prstGeom>
                    </p:spPr>
                  </p:pic>
                  <p:sp>
                    <p:nvSpPr>
                      <p:cNvPr id="76" name="TextBox 75">
                        <a:extLst>
                          <a:ext uri="{FF2B5EF4-FFF2-40B4-BE49-F238E27FC236}">
                            <a16:creationId xmlns:a16="http://schemas.microsoft.com/office/drawing/2014/main" id="{DA18D4FB-EF67-4B24-99B0-62EE6DA16CA0}"/>
                          </a:ext>
                        </a:extLst>
                      </p:cNvPr>
                      <p:cNvSpPr txBox="1"/>
                      <p:nvPr/>
                    </p:nvSpPr>
                    <p:spPr>
                      <a:xfrm>
                        <a:off x="3433388" y="4172002"/>
                        <a:ext cx="819603" cy="456056"/>
                      </a:xfrm>
                      <a:prstGeom prst="rect">
                        <a:avLst/>
                      </a:prstGeom>
                      <a:noFill/>
                      <a:ln>
                        <a:noFill/>
                      </a:ln>
                    </p:spPr>
                    <p:txBody>
                      <a:bodyPr wrap="none" rtlCol="0">
                        <a:spAutoFit/>
                      </a:bodyPr>
                      <a:lstStyle/>
                      <a:p>
                        <a:pPr algn="ctr"/>
                        <a:r>
                          <a:rPr lang="en-US" sz="3000" dirty="0">
                            <a:latin typeface="Times New Roman" panose="02020603050405020304" pitchFamily="18" charset="0"/>
                            <a:cs typeface="Times New Roman" panose="02020603050405020304" pitchFamily="18" charset="0"/>
                          </a:rPr>
                          <a:t>Crushed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seeds</a:t>
                        </a:r>
                      </a:p>
                    </p:txBody>
                  </p:sp>
                  <p:pic>
                    <p:nvPicPr>
                      <p:cNvPr id="77" name="Content Placeholder 18">
                        <a:extLst>
                          <a:ext uri="{FF2B5EF4-FFF2-40B4-BE49-F238E27FC236}">
                            <a16:creationId xmlns:a16="http://schemas.microsoft.com/office/drawing/2014/main" id="{0C0A813B-99BF-4A4A-A003-A64C1925F668}"/>
                          </a:ext>
                        </a:extLst>
                      </p:cNvPr>
                      <p:cNvPicPr>
                        <a:picLocks noChangeAspect="1"/>
                      </p:cNvPicPr>
                      <p:nvPr/>
                    </p:nvPicPr>
                    <p:blipFill rotWithShape="1">
                      <a:blip r:embed="rId7">
                        <a:extLst>
                          <a:ext uri="{28A0092B-C50C-407E-A947-70E740481C1C}">
                            <a14:useLocalDpi xmlns:a14="http://schemas.microsoft.com/office/drawing/2010/main" val="0"/>
                          </a:ext>
                        </a:extLst>
                      </a:blip>
                      <a:srcRect l="47851" r="22454"/>
                      <a:stretch/>
                    </p:blipFill>
                    <p:spPr>
                      <a:xfrm rot="5400000">
                        <a:off x="4145334" y="4890238"/>
                        <a:ext cx="709607" cy="1792231"/>
                      </a:xfrm>
                      <a:prstGeom prst="rect">
                        <a:avLst/>
                      </a:prstGeom>
                    </p:spPr>
                  </p:pic>
                  <p:sp>
                    <p:nvSpPr>
                      <p:cNvPr id="78" name="TextBox 77">
                        <a:extLst>
                          <a:ext uri="{FF2B5EF4-FFF2-40B4-BE49-F238E27FC236}">
                            <a16:creationId xmlns:a16="http://schemas.microsoft.com/office/drawing/2014/main" id="{8E234F9C-E93A-4CF2-889C-A3178BAE08A4}"/>
                          </a:ext>
                        </a:extLst>
                      </p:cNvPr>
                      <p:cNvSpPr txBox="1"/>
                      <p:nvPr/>
                    </p:nvSpPr>
                    <p:spPr>
                      <a:xfrm>
                        <a:off x="3884992" y="6297403"/>
                        <a:ext cx="1188040" cy="456056"/>
                      </a:xfrm>
                      <a:prstGeom prst="rect">
                        <a:avLst/>
                      </a:prstGeom>
                      <a:noFill/>
                      <a:ln>
                        <a:noFill/>
                      </a:ln>
                    </p:spPr>
                    <p:txBody>
                      <a:bodyPr wrap="none" rtlCol="0">
                        <a:spAutoFit/>
                      </a:bodyPr>
                      <a:lstStyle/>
                      <a:p>
                        <a:pPr algn="ctr"/>
                        <a:r>
                          <a:rPr lang="en-US" sz="3000" dirty="0">
                            <a:latin typeface="Times New Roman" panose="02020603050405020304" pitchFamily="18" charset="0"/>
                            <a:cs typeface="Times New Roman" panose="02020603050405020304" pitchFamily="18" charset="0"/>
                          </a:rPr>
                          <a:t>Crushed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plant tissues</a:t>
                        </a:r>
                      </a:p>
                    </p:txBody>
                  </p:sp>
                  <p:pic>
                    <p:nvPicPr>
                      <p:cNvPr id="79" name="Picture 78">
                        <a:extLst>
                          <a:ext uri="{FF2B5EF4-FFF2-40B4-BE49-F238E27FC236}">
                            <a16:creationId xmlns:a16="http://schemas.microsoft.com/office/drawing/2014/main" id="{107E083F-564E-4E33-BFAD-0FDFCB32F6E4}"/>
                          </a:ext>
                        </a:extLst>
                      </p:cNvPr>
                      <p:cNvPicPr>
                        <a:picLocks noChangeAspect="1"/>
                      </p:cNvPicPr>
                      <p:nvPr/>
                    </p:nvPicPr>
                    <p:blipFill>
                      <a:blip r:embed="rId8"/>
                      <a:stretch>
                        <a:fillRect/>
                      </a:stretch>
                    </p:blipFill>
                    <p:spPr>
                      <a:xfrm>
                        <a:off x="136773" y="3855868"/>
                        <a:ext cx="2148591" cy="2833596"/>
                      </a:xfrm>
                      <a:prstGeom prst="rect">
                        <a:avLst/>
                      </a:prstGeom>
                    </p:spPr>
                  </p:pic>
                  <p:sp>
                    <p:nvSpPr>
                      <p:cNvPr id="80" name="TextBox 79">
                        <a:extLst>
                          <a:ext uri="{FF2B5EF4-FFF2-40B4-BE49-F238E27FC236}">
                            <a16:creationId xmlns:a16="http://schemas.microsoft.com/office/drawing/2014/main" id="{D3B3EC77-A80B-47B5-9DC8-52DCA5A5227D}"/>
                          </a:ext>
                        </a:extLst>
                      </p:cNvPr>
                      <p:cNvSpPr txBox="1"/>
                      <p:nvPr/>
                    </p:nvSpPr>
                    <p:spPr>
                      <a:xfrm>
                        <a:off x="4602382" y="1216097"/>
                        <a:ext cx="1140231" cy="456056"/>
                      </a:xfrm>
                      <a:prstGeom prst="rect">
                        <a:avLst/>
                      </a:prstGeom>
                      <a:noFill/>
                      <a:ln>
                        <a:noFill/>
                      </a:ln>
                    </p:spPr>
                    <p:txBody>
                      <a:bodyPr wrap="none" rtlCol="0">
                        <a:spAutoFit/>
                      </a:bodyPr>
                      <a:lstStyle/>
                      <a:p>
                        <a:pPr algn="ctr"/>
                        <a:r>
                          <a:rPr lang="en-US" sz="3000" dirty="0">
                            <a:latin typeface="Times New Roman" panose="02020603050405020304" pitchFamily="18" charset="0"/>
                            <a:cs typeface="Times New Roman" panose="02020603050405020304" pitchFamily="18" charset="0"/>
                          </a:rPr>
                          <a:t>Germinated</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seedlings</a:t>
                        </a:r>
                      </a:p>
                    </p:txBody>
                  </p:sp>
                  <p:cxnSp>
                    <p:nvCxnSpPr>
                      <p:cNvPr id="81" name="Straight Arrow Connector 80">
                        <a:extLst>
                          <a:ext uri="{FF2B5EF4-FFF2-40B4-BE49-F238E27FC236}">
                            <a16:creationId xmlns:a16="http://schemas.microsoft.com/office/drawing/2014/main" id="{3C92D8AB-BF0F-476D-B357-A88CE27E9B4C}"/>
                          </a:ext>
                        </a:extLst>
                      </p:cNvPr>
                      <p:cNvCxnSpPr/>
                      <p:nvPr/>
                    </p:nvCxnSpPr>
                    <p:spPr>
                      <a:xfrm flipV="1">
                        <a:off x="1879600" y="1413159"/>
                        <a:ext cx="876673" cy="3958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4018E2AB-944A-47B4-8169-170357696273}"/>
                          </a:ext>
                        </a:extLst>
                      </p:cNvPr>
                      <p:cNvCxnSpPr>
                        <a:cxnSpLocks/>
                      </p:cNvCxnSpPr>
                      <p:nvPr/>
                    </p:nvCxnSpPr>
                    <p:spPr>
                      <a:xfrm>
                        <a:off x="1908563" y="2227459"/>
                        <a:ext cx="847710" cy="3757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60CF9E65-073A-4E61-A1C1-6D4B82536FCA}"/>
                          </a:ext>
                        </a:extLst>
                      </p:cNvPr>
                      <p:cNvCxnSpPr>
                        <a:cxnSpLocks/>
                      </p:cNvCxnSpPr>
                      <p:nvPr/>
                    </p:nvCxnSpPr>
                    <p:spPr>
                      <a:xfrm>
                        <a:off x="5872486" y="1477707"/>
                        <a:ext cx="744054"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58DEC02D-AF72-4170-887F-F8D2AC0733E3}"/>
                          </a:ext>
                        </a:extLst>
                      </p:cNvPr>
                      <p:cNvCxnSpPr>
                        <a:cxnSpLocks/>
                      </p:cNvCxnSpPr>
                      <p:nvPr/>
                    </p:nvCxnSpPr>
                    <p:spPr>
                      <a:xfrm>
                        <a:off x="4809271" y="3211707"/>
                        <a:ext cx="2103893" cy="93844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AD703FDB-F8C2-4D4F-940A-5DDDDAE2CD89}"/>
                          </a:ext>
                        </a:extLst>
                      </p:cNvPr>
                      <p:cNvCxnSpPr>
                        <a:cxnSpLocks/>
                      </p:cNvCxnSpPr>
                      <p:nvPr/>
                    </p:nvCxnSpPr>
                    <p:spPr>
                      <a:xfrm flipV="1">
                        <a:off x="5475189" y="4626033"/>
                        <a:ext cx="1482484" cy="80551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4987BB42-0CC5-46B8-A1E7-F8FE137C048B}"/>
                          </a:ext>
                        </a:extLst>
                      </p:cNvPr>
                      <p:cNvCxnSpPr>
                        <a:cxnSpLocks/>
                      </p:cNvCxnSpPr>
                      <p:nvPr/>
                    </p:nvCxnSpPr>
                    <p:spPr>
                      <a:xfrm>
                        <a:off x="2487349" y="5582053"/>
                        <a:ext cx="744054"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2B941A70-7C7B-47EF-8743-3509CF5FD543}"/>
                          </a:ext>
                        </a:extLst>
                      </p:cNvPr>
                      <p:cNvCxnSpPr>
                        <a:cxnSpLocks/>
                      </p:cNvCxnSpPr>
                      <p:nvPr/>
                    </p:nvCxnSpPr>
                    <p:spPr>
                      <a:xfrm>
                        <a:off x="1038446" y="2946969"/>
                        <a:ext cx="0" cy="72157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grpSp>
            <p:sp>
              <p:nvSpPr>
                <p:cNvPr id="66" name="TextBox 65">
                  <a:extLst>
                    <a:ext uri="{FF2B5EF4-FFF2-40B4-BE49-F238E27FC236}">
                      <a16:creationId xmlns:a16="http://schemas.microsoft.com/office/drawing/2014/main" id="{B033F0CC-DE5F-4BBA-A00A-9DA6301B91DE}"/>
                    </a:ext>
                  </a:extLst>
                </p:cNvPr>
                <p:cNvSpPr txBox="1"/>
                <p:nvPr/>
              </p:nvSpPr>
              <p:spPr>
                <a:xfrm>
                  <a:off x="8276447" y="27602600"/>
                  <a:ext cx="1057915" cy="456056"/>
                </a:xfrm>
                <a:prstGeom prst="rect">
                  <a:avLst/>
                </a:prstGeom>
                <a:noFill/>
                <a:ln>
                  <a:noFill/>
                </a:ln>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Crushed seedlings</a:t>
                  </a:r>
                </a:p>
              </p:txBody>
            </p:sp>
            <p:pic>
              <p:nvPicPr>
                <p:cNvPr id="67" name="Content Placeholder 18">
                  <a:extLst>
                    <a:ext uri="{FF2B5EF4-FFF2-40B4-BE49-F238E27FC236}">
                      <a16:creationId xmlns:a16="http://schemas.microsoft.com/office/drawing/2014/main" id="{BBE40EE1-5BCA-46D6-88BA-7186FC637876}"/>
                    </a:ext>
                  </a:extLst>
                </p:cNvPr>
                <p:cNvPicPr>
                  <a:picLocks noChangeAspect="1"/>
                </p:cNvPicPr>
                <p:nvPr/>
              </p:nvPicPr>
              <p:blipFill rotWithShape="1">
                <a:blip r:embed="rId7">
                  <a:extLst>
                    <a:ext uri="{28A0092B-C50C-407E-A947-70E740481C1C}">
                      <a14:useLocalDpi xmlns:a14="http://schemas.microsoft.com/office/drawing/2010/main" val="0"/>
                    </a:ext>
                  </a:extLst>
                </a:blip>
                <a:srcRect r="22454"/>
                <a:stretch/>
              </p:blipFill>
              <p:spPr>
                <a:xfrm rot="5400000">
                  <a:off x="8064645" y="25936862"/>
                  <a:ext cx="1481519" cy="1620164"/>
                </a:xfrm>
                <a:prstGeom prst="rect">
                  <a:avLst/>
                </a:prstGeom>
              </p:spPr>
            </p:pic>
          </p:grpSp>
          <p:sp>
            <p:nvSpPr>
              <p:cNvPr id="63" name="TextBox 62">
                <a:extLst>
                  <a:ext uri="{FF2B5EF4-FFF2-40B4-BE49-F238E27FC236}">
                    <a16:creationId xmlns:a16="http://schemas.microsoft.com/office/drawing/2014/main" id="{06DA8E24-4722-4D89-BE1B-8283AD7F0815}"/>
                  </a:ext>
                </a:extLst>
              </p:cNvPr>
              <p:cNvSpPr txBox="1"/>
              <p:nvPr/>
            </p:nvSpPr>
            <p:spPr>
              <a:xfrm>
                <a:off x="7995322" y="29083445"/>
                <a:ext cx="1718681" cy="663354"/>
              </a:xfrm>
              <a:prstGeom prst="rect">
                <a:avLst/>
              </a:prstGeom>
              <a:noFill/>
              <a:ln>
                <a:noFill/>
              </a:ln>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DNA extraction + 16S </a:t>
                </a:r>
                <a:r>
                  <a:rPr lang="en-US" sz="3000" dirty="0" err="1">
                    <a:latin typeface="Times New Roman" panose="02020603050405020304" pitchFamily="18" charset="0"/>
                    <a:cs typeface="Times New Roman" panose="02020603050405020304" pitchFamily="18" charset="0"/>
                  </a:rPr>
                  <a:t>illumina</a:t>
                </a:r>
                <a:r>
                  <a:rPr lang="en-US" sz="3000" dirty="0">
                    <a:latin typeface="Times New Roman" panose="02020603050405020304" pitchFamily="18" charset="0"/>
                    <a:cs typeface="Times New Roman" panose="02020603050405020304" pitchFamily="18" charset="0"/>
                  </a:rPr>
                  <a:t> sequencing</a:t>
                </a:r>
              </a:p>
            </p:txBody>
          </p:sp>
          <p:sp>
            <p:nvSpPr>
              <p:cNvPr id="64" name="TextBox 63">
                <a:extLst>
                  <a:ext uri="{FF2B5EF4-FFF2-40B4-BE49-F238E27FC236}">
                    <a16:creationId xmlns:a16="http://schemas.microsoft.com/office/drawing/2014/main" id="{A32435FC-342A-4674-A498-F9CAF39938B3}"/>
                  </a:ext>
                </a:extLst>
              </p:cNvPr>
              <p:cNvSpPr txBox="1"/>
              <p:nvPr/>
            </p:nvSpPr>
            <p:spPr>
              <a:xfrm>
                <a:off x="7583206" y="31319054"/>
                <a:ext cx="2002950" cy="248758"/>
              </a:xfrm>
              <a:prstGeom prst="rect">
                <a:avLst/>
              </a:prstGeom>
              <a:noFill/>
              <a:ln>
                <a:noFill/>
              </a:ln>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Data analysis</a:t>
                </a:r>
              </a:p>
            </p:txBody>
          </p:sp>
        </p:grpSp>
        <p:sp>
          <p:nvSpPr>
            <p:cNvPr id="2" name="TextBox 1">
              <a:extLst>
                <a:ext uri="{FF2B5EF4-FFF2-40B4-BE49-F238E27FC236}">
                  <a16:creationId xmlns:a16="http://schemas.microsoft.com/office/drawing/2014/main" id="{2D0D1BED-9E8B-4764-990B-86BA44C4F174}"/>
                </a:ext>
              </a:extLst>
            </p:cNvPr>
            <p:cNvSpPr txBox="1"/>
            <p:nvPr/>
          </p:nvSpPr>
          <p:spPr>
            <a:xfrm>
              <a:off x="6770417" y="20137643"/>
              <a:ext cx="2959530" cy="861774"/>
            </a:xfrm>
            <a:prstGeom prst="rect">
              <a:avLst/>
            </a:prstGeom>
            <a:noFill/>
          </p:spPr>
          <p:txBody>
            <a:bodyPr wrap="square" rtlCol="0">
              <a:spAutoFit/>
            </a:bodyPr>
            <a:lstStyle/>
            <a:p>
              <a:r>
                <a:rPr lang="en-US" sz="5000" b="1" dirty="0">
                  <a:latin typeface="Times New Roman" panose="02020603050405020304" pitchFamily="18" charset="0"/>
                  <a:cs typeface="Times New Roman" panose="02020603050405020304" pitchFamily="18" charset="0"/>
                </a:rPr>
                <a:t>Methods</a:t>
              </a:r>
            </a:p>
          </p:txBody>
        </p:sp>
        <p:sp>
          <p:nvSpPr>
            <p:cNvPr id="5" name="TextBox 4">
              <a:extLst>
                <a:ext uri="{FF2B5EF4-FFF2-40B4-BE49-F238E27FC236}">
                  <a16:creationId xmlns:a16="http://schemas.microsoft.com/office/drawing/2014/main" id="{D525ECCE-8C09-4F87-A4CF-B1E185F920AB}"/>
                </a:ext>
              </a:extLst>
            </p:cNvPr>
            <p:cNvSpPr txBox="1"/>
            <p:nvPr/>
          </p:nvSpPr>
          <p:spPr>
            <a:xfrm>
              <a:off x="6051007" y="34102363"/>
              <a:ext cx="7536867"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Fig. 1</a:t>
              </a:r>
              <a:r>
                <a:rPr lang="en-US" sz="3000" dirty="0">
                  <a:latin typeface="Times New Roman" panose="02020603050405020304" pitchFamily="18" charset="0"/>
                  <a:cs typeface="Times New Roman" panose="02020603050405020304" pitchFamily="18" charset="0"/>
                </a:rPr>
                <a:t>: Flowchart of methods used.</a:t>
              </a:r>
            </a:p>
          </p:txBody>
        </p:sp>
      </p:grpSp>
      <p:sp>
        <p:nvSpPr>
          <p:cNvPr id="45" name="Rectangle: Rounded Corners 44">
            <a:extLst>
              <a:ext uri="{FF2B5EF4-FFF2-40B4-BE49-F238E27FC236}">
                <a16:creationId xmlns:a16="http://schemas.microsoft.com/office/drawing/2014/main" id="{9FF3165A-553B-44F4-B64B-8A18B16EBF3F}"/>
              </a:ext>
            </a:extLst>
          </p:cNvPr>
          <p:cNvSpPr/>
          <p:nvPr/>
        </p:nvSpPr>
        <p:spPr>
          <a:xfrm>
            <a:off x="16592508" y="4415207"/>
            <a:ext cx="15772111" cy="20362825"/>
          </a:xfrm>
          <a:prstGeom prst="roundRect">
            <a:avLst/>
          </a:prstGeom>
          <a:solidFill>
            <a:srgbClr val="D5F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1" rtl="0">
              <a:lnSpc>
                <a:spcPct val="107000"/>
              </a:lnSpc>
              <a:spcBef>
                <a:spcPts val="0"/>
              </a:spcBef>
              <a:spcAft>
                <a:spcPts val="800"/>
              </a:spcAft>
              <a:tabLst>
                <a:tab pos="914400" algn="l"/>
              </a:tabLst>
            </a:pP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BF1073FB-FB12-4106-9641-73061C90225E}"/>
              </a:ext>
            </a:extLst>
          </p:cNvPr>
          <p:cNvSpPr txBox="1"/>
          <p:nvPr/>
        </p:nvSpPr>
        <p:spPr>
          <a:xfrm>
            <a:off x="23557104" y="5000741"/>
            <a:ext cx="2959530" cy="861774"/>
          </a:xfrm>
          <a:prstGeom prst="rect">
            <a:avLst/>
          </a:prstGeom>
          <a:noFill/>
        </p:spPr>
        <p:txBody>
          <a:bodyPr wrap="square" rtlCol="0">
            <a:spAutoFit/>
          </a:bodyPr>
          <a:lstStyle/>
          <a:p>
            <a:r>
              <a:rPr lang="en-US" sz="5000" b="1" dirty="0">
                <a:latin typeface="Times New Roman" panose="02020603050405020304" pitchFamily="18" charset="0"/>
                <a:cs typeface="Times New Roman" panose="02020603050405020304" pitchFamily="18" charset="0"/>
              </a:rPr>
              <a:t>Results</a:t>
            </a:r>
          </a:p>
        </p:txBody>
      </p:sp>
      <p:grpSp>
        <p:nvGrpSpPr>
          <p:cNvPr id="6" name="Group 5">
            <a:extLst>
              <a:ext uri="{FF2B5EF4-FFF2-40B4-BE49-F238E27FC236}">
                <a16:creationId xmlns:a16="http://schemas.microsoft.com/office/drawing/2014/main" id="{A1872057-AA2C-48A2-8DAA-928531EFE885}"/>
              </a:ext>
            </a:extLst>
          </p:cNvPr>
          <p:cNvGrpSpPr/>
          <p:nvPr/>
        </p:nvGrpSpPr>
        <p:grpSpPr>
          <a:xfrm>
            <a:off x="15530434" y="6659837"/>
            <a:ext cx="10233616" cy="7549895"/>
            <a:chOff x="15530434" y="6659837"/>
            <a:chExt cx="10233616" cy="7549895"/>
          </a:xfrm>
        </p:grpSpPr>
        <p:graphicFrame>
          <p:nvGraphicFramePr>
            <p:cNvPr id="47" name="Chart 46">
              <a:extLst>
                <a:ext uri="{FF2B5EF4-FFF2-40B4-BE49-F238E27FC236}">
                  <a16:creationId xmlns:a16="http://schemas.microsoft.com/office/drawing/2014/main" id="{3B0621A5-5DB9-44C1-B020-2F3ECDB49598}"/>
                </a:ext>
              </a:extLst>
            </p:cNvPr>
            <p:cNvGraphicFramePr>
              <a:graphicFrameLocks/>
            </p:cNvGraphicFramePr>
            <p:nvPr>
              <p:extLst>
                <p:ext uri="{D42A27DB-BD31-4B8C-83A1-F6EECF244321}">
                  <p14:modId xmlns:p14="http://schemas.microsoft.com/office/powerpoint/2010/main" val="924149058"/>
                </p:ext>
              </p:extLst>
            </p:nvPr>
          </p:nvGraphicFramePr>
          <p:xfrm>
            <a:off x="15530434" y="6690436"/>
            <a:ext cx="10233616" cy="7519296"/>
          </p:xfrm>
          <a:graphic>
            <a:graphicData uri="http://schemas.openxmlformats.org/drawingml/2006/chart">
              <c:chart xmlns:c="http://schemas.openxmlformats.org/drawingml/2006/chart" xmlns:r="http://schemas.openxmlformats.org/officeDocument/2006/relationships" r:id="rId9"/>
            </a:graphicData>
          </a:graphic>
        </p:graphicFrame>
        <p:sp>
          <p:nvSpPr>
            <p:cNvPr id="3" name="Oval 2">
              <a:extLst>
                <a:ext uri="{FF2B5EF4-FFF2-40B4-BE49-F238E27FC236}">
                  <a16:creationId xmlns:a16="http://schemas.microsoft.com/office/drawing/2014/main" id="{6D847D17-CED9-4D11-B255-18BA5EC2334D}"/>
                </a:ext>
              </a:extLst>
            </p:cNvPr>
            <p:cNvSpPr/>
            <p:nvPr/>
          </p:nvSpPr>
          <p:spPr>
            <a:xfrm>
              <a:off x="16844112" y="6659837"/>
              <a:ext cx="2186999" cy="10732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5AD406AE-ECCC-470C-8476-C1A626D701A4}"/>
              </a:ext>
            </a:extLst>
          </p:cNvPr>
          <p:cNvGrpSpPr/>
          <p:nvPr/>
        </p:nvGrpSpPr>
        <p:grpSpPr>
          <a:xfrm>
            <a:off x="17072400" y="6690436"/>
            <a:ext cx="15185600" cy="7519296"/>
            <a:chOff x="17072400" y="6690436"/>
            <a:chExt cx="15185600" cy="7519296"/>
          </a:xfrm>
        </p:grpSpPr>
        <p:graphicFrame>
          <p:nvGraphicFramePr>
            <p:cNvPr id="48" name="Chart 47">
              <a:extLst>
                <a:ext uri="{FF2B5EF4-FFF2-40B4-BE49-F238E27FC236}">
                  <a16:creationId xmlns:a16="http://schemas.microsoft.com/office/drawing/2014/main" id="{4F76DB8D-E715-4904-A98B-AF2FF9F95EDA}"/>
                </a:ext>
              </a:extLst>
            </p:cNvPr>
            <p:cNvGraphicFramePr>
              <a:graphicFrameLocks/>
            </p:cNvGraphicFramePr>
            <p:nvPr>
              <p:extLst>
                <p:ext uri="{D42A27DB-BD31-4B8C-83A1-F6EECF244321}">
                  <p14:modId xmlns:p14="http://schemas.microsoft.com/office/powerpoint/2010/main" val="2652514913"/>
                </p:ext>
              </p:extLst>
            </p:nvPr>
          </p:nvGraphicFramePr>
          <p:xfrm>
            <a:off x="23588133" y="6690436"/>
            <a:ext cx="8669867" cy="7519296"/>
          </p:xfrm>
          <a:graphic>
            <a:graphicData uri="http://schemas.openxmlformats.org/drawingml/2006/chart">
              <c:chart xmlns:c="http://schemas.openxmlformats.org/drawingml/2006/chart" xmlns:r="http://schemas.openxmlformats.org/officeDocument/2006/relationships" r:id="rId10"/>
            </a:graphicData>
          </a:graphic>
        </p:graphicFrame>
        <p:sp>
          <p:nvSpPr>
            <p:cNvPr id="49" name="Oval 48">
              <a:extLst>
                <a:ext uri="{FF2B5EF4-FFF2-40B4-BE49-F238E27FC236}">
                  <a16:creationId xmlns:a16="http://schemas.microsoft.com/office/drawing/2014/main" id="{14B31B58-585D-4FA1-8DBD-D2C916E0C0A0}"/>
                </a:ext>
              </a:extLst>
            </p:cNvPr>
            <p:cNvSpPr/>
            <p:nvPr/>
          </p:nvSpPr>
          <p:spPr>
            <a:xfrm>
              <a:off x="17072400" y="13364836"/>
              <a:ext cx="1609242" cy="8102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A9991D4E-F16A-4A8E-A3C1-D55E2B8BF9AC}"/>
              </a:ext>
            </a:extLst>
          </p:cNvPr>
          <p:cNvSpPr txBox="1"/>
          <p:nvPr/>
        </p:nvSpPr>
        <p:spPr>
          <a:xfrm>
            <a:off x="17472390" y="14243723"/>
            <a:ext cx="12807527"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Fig. 3</a:t>
            </a:r>
            <a:r>
              <a:rPr lang="en-US" sz="3000" dirty="0">
                <a:latin typeface="Times New Roman" panose="02020603050405020304" pitchFamily="18" charset="0"/>
                <a:cs typeface="Times New Roman" panose="02020603050405020304" pitchFamily="18" charset="0"/>
              </a:rPr>
              <a:t>: Pie charts comparing seed microbiota (left) to seedling microbiota (right).</a:t>
            </a:r>
          </a:p>
        </p:txBody>
      </p:sp>
      <p:grpSp>
        <p:nvGrpSpPr>
          <p:cNvPr id="51" name="Group 50">
            <a:extLst>
              <a:ext uri="{FF2B5EF4-FFF2-40B4-BE49-F238E27FC236}">
                <a16:creationId xmlns:a16="http://schemas.microsoft.com/office/drawing/2014/main" id="{80A75AA2-D7D9-4304-8C54-4C65F7F72089}"/>
              </a:ext>
            </a:extLst>
          </p:cNvPr>
          <p:cNvGrpSpPr/>
          <p:nvPr/>
        </p:nvGrpSpPr>
        <p:grpSpPr>
          <a:xfrm>
            <a:off x="17542933" y="15017697"/>
            <a:ext cx="14593070" cy="8154150"/>
            <a:chOff x="1330275" y="1068745"/>
            <a:chExt cx="9300309" cy="5166669"/>
          </a:xfrm>
        </p:grpSpPr>
        <p:pic>
          <p:nvPicPr>
            <p:cNvPr id="52" name="Picture 51">
              <a:extLst>
                <a:ext uri="{FF2B5EF4-FFF2-40B4-BE49-F238E27FC236}">
                  <a16:creationId xmlns:a16="http://schemas.microsoft.com/office/drawing/2014/main" id="{500C228F-7AF2-46AF-8F68-D1D805865402}"/>
                </a:ext>
              </a:extLst>
            </p:cNvPr>
            <p:cNvPicPr>
              <a:picLocks noChangeAspect="1"/>
            </p:cNvPicPr>
            <p:nvPr/>
          </p:nvPicPr>
          <p:blipFill>
            <a:blip r:embed="rId11"/>
            <a:stretch>
              <a:fillRect/>
            </a:stretch>
          </p:blipFill>
          <p:spPr>
            <a:xfrm>
              <a:off x="1330275" y="1068745"/>
              <a:ext cx="8348115" cy="5166669"/>
            </a:xfrm>
            <a:prstGeom prst="rect">
              <a:avLst/>
            </a:prstGeom>
          </p:spPr>
        </p:pic>
        <p:sp>
          <p:nvSpPr>
            <p:cNvPr id="53" name="TextBox 52">
              <a:extLst>
                <a:ext uri="{FF2B5EF4-FFF2-40B4-BE49-F238E27FC236}">
                  <a16:creationId xmlns:a16="http://schemas.microsoft.com/office/drawing/2014/main" id="{B84C987D-6D1C-4E5E-B662-91865B93C557}"/>
                </a:ext>
              </a:extLst>
            </p:cNvPr>
            <p:cNvSpPr txBox="1"/>
            <p:nvPr/>
          </p:nvSpPr>
          <p:spPr>
            <a:xfrm>
              <a:off x="9324975" y="2359802"/>
              <a:ext cx="1305609" cy="2203667"/>
            </a:xfrm>
            <a:prstGeom prst="rect">
              <a:avLst/>
            </a:prstGeom>
            <a:solidFill>
              <a:schemeClr val="bg1"/>
            </a:solidFill>
          </p:spPr>
          <p:txBody>
            <a:bodyPr wrap="square" rtlCol="0">
              <a:spAutoFit/>
            </a:bodyPr>
            <a:lstStyle/>
            <a:p>
              <a:r>
                <a:rPr lang="en-US" sz="2000" dirty="0"/>
                <a:t>Leaf2</a:t>
              </a:r>
            </a:p>
            <a:p>
              <a:endParaRPr lang="en-US" sz="2000" dirty="0"/>
            </a:p>
            <a:p>
              <a:r>
                <a:rPr lang="en-US" sz="2000" dirty="0"/>
                <a:t>Seed1</a:t>
              </a:r>
            </a:p>
            <a:p>
              <a:endParaRPr lang="en-US" sz="2000" dirty="0"/>
            </a:p>
            <a:p>
              <a:r>
                <a:rPr lang="en-US" sz="2000" dirty="0"/>
                <a:t>Seed2</a:t>
              </a:r>
            </a:p>
            <a:p>
              <a:endParaRPr lang="en-US" sz="2000" dirty="0"/>
            </a:p>
            <a:p>
              <a:r>
                <a:rPr lang="en-US" sz="2000" dirty="0"/>
                <a:t>Seedling2</a:t>
              </a:r>
            </a:p>
            <a:p>
              <a:endParaRPr lang="en-US" sz="2000" dirty="0"/>
            </a:p>
            <a:p>
              <a:r>
                <a:rPr lang="en-US" sz="2000" dirty="0"/>
                <a:t>Leaf1</a:t>
              </a:r>
            </a:p>
            <a:p>
              <a:endParaRPr lang="en-US" sz="2000" dirty="0"/>
            </a:p>
            <a:p>
              <a:r>
                <a:rPr lang="en-US" sz="2000" dirty="0"/>
                <a:t>Seedling1</a:t>
              </a:r>
            </a:p>
          </p:txBody>
        </p:sp>
      </p:grpSp>
      <p:sp>
        <p:nvSpPr>
          <p:cNvPr id="54" name="TextBox 53">
            <a:extLst>
              <a:ext uri="{FF2B5EF4-FFF2-40B4-BE49-F238E27FC236}">
                <a16:creationId xmlns:a16="http://schemas.microsoft.com/office/drawing/2014/main" id="{5CB8AB0E-FE0B-44AB-97FF-CF13D4BF6A9D}"/>
              </a:ext>
            </a:extLst>
          </p:cNvPr>
          <p:cNvSpPr txBox="1"/>
          <p:nvPr/>
        </p:nvSpPr>
        <p:spPr>
          <a:xfrm>
            <a:off x="17629983" y="23210642"/>
            <a:ext cx="15005913" cy="1015663"/>
          </a:xfrm>
          <a:prstGeom prst="rect">
            <a:avLst/>
          </a:prstGeom>
          <a:noFill/>
        </p:spPr>
        <p:txBody>
          <a:bodyPr wrap="square" rtlCol="0">
            <a:spAutoFit/>
          </a:bodyPr>
          <a:lstStyle/>
          <a:p>
            <a:r>
              <a:rPr lang="en-CA"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Fig. 4: </a:t>
            </a:r>
            <a:r>
              <a:rPr lang="en-CA"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16S (Bacteria) </a:t>
            </a:r>
            <a:r>
              <a:rPr lang="en-CA" sz="3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illumina</a:t>
            </a:r>
            <a:r>
              <a:rPr lang="en-CA"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data.  The heatmap shows the core microbiome. 1 represents conventional seeds and 2 represents organic seeds. </a:t>
            </a:r>
            <a:endParaRPr lang="en-US" sz="30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3ECC4A74-9D1B-4BFA-8B40-99AAD6961027}"/>
              </a:ext>
            </a:extLst>
          </p:cNvPr>
          <p:cNvGrpSpPr/>
          <p:nvPr/>
        </p:nvGrpSpPr>
        <p:grpSpPr>
          <a:xfrm>
            <a:off x="17485349" y="27841574"/>
            <a:ext cx="13924528" cy="5708565"/>
            <a:chOff x="17542933" y="26514623"/>
            <a:chExt cx="13924528" cy="5708565"/>
          </a:xfrm>
        </p:grpSpPr>
        <p:grpSp>
          <p:nvGrpSpPr>
            <p:cNvPr id="56" name="Group 55">
              <a:extLst>
                <a:ext uri="{FF2B5EF4-FFF2-40B4-BE49-F238E27FC236}">
                  <a16:creationId xmlns:a16="http://schemas.microsoft.com/office/drawing/2014/main" id="{9319F850-CE3C-4730-8A67-93E8C5E3B3B5}"/>
                </a:ext>
              </a:extLst>
            </p:cNvPr>
            <p:cNvGrpSpPr/>
            <p:nvPr/>
          </p:nvGrpSpPr>
          <p:grpSpPr>
            <a:xfrm>
              <a:off x="17542933" y="26514623"/>
              <a:ext cx="13924528" cy="5708565"/>
              <a:chOff x="321981" y="1352307"/>
              <a:chExt cx="10781450" cy="3565573"/>
            </a:xfrm>
          </p:grpSpPr>
          <p:pic>
            <p:nvPicPr>
              <p:cNvPr id="57" name="Picture 56">
                <a:extLst>
                  <a:ext uri="{FF2B5EF4-FFF2-40B4-BE49-F238E27FC236}">
                    <a16:creationId xmlns:a16="http://schemas.microsoft.com/office/drawing/2014/main" id="{919793BB-9478-4A37-9C42-80FAFBE65C5C}"/>
                  </a:ext>
                </a:extLst>
              </p:cNvPr>
              <p:cNvPicPr>
                <a:picLocks noChangeAspect="1"/>
              </p:cNvPicPr>
              <p:nvPr/>
            </p:nvPicPr>
            <p:blipFill>
              <a:blip r:embed="rId8"/>
              <a:stretch>
                <a:fillRect/>
              </a:stretch>
            </p:blipFill>
            <p:spPr>
              <a:xfrm>
                <a:off x="321981" y="1795997"/>
                <a:ext cx="2148591" cy="2864788"/>
              </a:xfrm>
              <a:prstGeom prst="rect">
                <a:avLst/>
              </a:prstGeom>
            </p:spPr>
          </p:pic>
          <p:grpSp>
            <p:nvGrpSpPr>
              <p:cNvPr id="58" name="Group 57">
                <a:extLst>
                  <a:ext uri="{FF2B5EF4-FFF2-40B4-BE49-F238E27FC236}">
                    <a16:creationId xmlns:a16="http://schemas.microsoft.com/office/drawing/2014/main" id="{B7DD53B4-8E1B-4600-927A-0843285478BF}"/>
                  </a:ext>
                </a:extLst>
              </p:cNvPr>
              <p:cNvGrpSpPr/>
              <p:nvPr/>
            </p:nvGrpSpPr>
            <p:grpSpPr>
              <a:xfrm>
                <a:off x="724410" y="1352307"/>
                <a:ext cx="10379021" cy="3565573"/>
                <a:chOff x="724410" y="1352307"/>
                <a:chExt cx="10379021" cy="3565573"/>
              </a:xfrm>
            </p:grpSpPr>
            <p:pic>
              <p:nvPicPr>
                <p:cNvPr id="59" name="Picture 58">
                  <a:extLst>
                    <a:ext uri="{FF2B5EF4-FFF2-40B4-BE49-F238E27FC236}">
                      <a16:creationId xmlns:a16="http://schemas.microsoft.com/office/drawing/2014/main" id="{1437C185-A18F-46EE-8BBA-B9CB293B2C04}"/>
                    </a:ext>
                  </a:extLst>
                </p:cNvPr>
                <p:cNvPicPr>
                  <a:picLocks noChangeAspect="1"/>
                </p:cNvPicPr>
                <p:nvPr/>
              </p:nvPicPr>
              <p:blipFill rotWithShape="1">
                <a:blip r:embed="rId12"/>
                <a:srcRect l="36014" t="45647" r="35007" b="19114"/>
                <a:stretch/>
              </p:blipFill>
              <p:spPr>
                <a:xfrm>
                  <a:off x="6773178" y="2363747"/>
                  <a:ext cx="1197348" cy="1875123"/>
                </a:xfrm>
                <a:prstGeom prst="rect">
                  <a:avLst/>
                </a:prstGeom>
              </p:spPr>
            </p:pic>
            <p:sp>
              <p:nvSpPr>
                <p:cNvPr id="60" name="TextBox 59">
                  <a:extLst>
                    <a:ext uri="{FF2B5EF4-FFF2-40B4-BE49-F238E27FC236}">
                      <a16:creationId xmlns:a16="http://schemas.microsoft.com/office/drawing/2014/main" id="{BE40B035-48FF-414C-870B-C1C4D8CD548B}"/>
                    </a:ext>
                  </a:extLst>
                </p:cNvPr>
                <p:cNvSpPr txBox="1"/>
                <p:nvPr/>
              </p:nvSpPr>
              <p:spPr>
                <a:xfrm>
                  <a:off x="724410" y="1395887"/>
                  <a:ext cx="1424172" cy="400110"/>
                </a:xfrm>
                <a:prstGeom prst="rect">
                  <a:avLst/>
                </a:prstGeom>
                <a:noFill/>
                <a:ln>
                  <a:noFill/>
                </a:ln>
              </p:spPr>
              <p:txBody>
                <a:bodyPr wrap="none" rtlCol="0">
                  <a:spAutoFit/>
                </a:bodyPr>
                <a:lstStyle/>
                <a:p>
                  <a:r>
                    <a:rPr lang="en-US" sz="2000" b="1" dirty="0">
                      <a:solidFill>
                        <a:schemeClr val="tx1">
                          <a:lumMod val="50000"/>
                          <a:lumOff val="50000"/>
                        </a:schemeClr>
                      </a:solidFill>
                      <a:latin typeface="Tw Cen MT" panose="020B0602020104020603" pitchFamily="34" charset="77"/>
                    </a:rPr>
                    <a:t>Host/Parent</a:t>
                  </a:r>
                </a:p>
              </p:txBody>
            </p:sp>
            <p:sp>
              <p:nvSpPr>
                <p:cNvPr id="90" name="TextBox 89">
                  <a:extLst>
                    <a:ext uri="{FF2B5EF4-FFF2-40B4-BE49-F238E27FC236}">
                      <a16:creationId xmlns:a16="http://schemas.microsoft.com/office/drawing/2014/main" id="{E5AFAAC6-01F7-4347-B2FC-C6D5075FE6DB}"/>
                    </a:ext>
                  </a:extLst>
                </p:cNvPr>
                <p:cNvSpPr txBox="1"/>
                <p:nvPr/>
              </p:nvSpPr>
              <p:spPr>
                <a:xfrm>
                  <a:off x="3976972" y="4394660"/>
                  <a:ext cx="845103" cy="523220"/>
                </a:xfrm>
                <a:prstGeom prst="rect">
                  <a:avLst/>
                </a:prstGeom>
                <a:noFill/>
                <a:ln>
                  <a:noFill/>
                </a:ln>
              </p:spPr>
              <p:txBody>
                <a:bodyPr wrap="none" rtlCol="0">
                  <a:spAutoFit/>
                </a:bodyPr>
                <a:lstStyle/>
                <a:p>
                  <a:pPr algn="ctr"/>
                  <a:r>
                    <a:rPr lang="en-US" sz="1400" b="1" dirty="0">
                      <a:solidFill>
                        <a:schemeClr val="tx1">
                          <a:lumMod val="50000"/>
                          <a:lumOff val="50000"/>
                        </a:schemeClr>
                      </a:solidFill>
                      <a:latin typeface="Tw Cen MT" panose="020B0602020104020603" pitchFamily="34" charset="77"/>
                    </a:rPr>
                    <a:t>Imbibing</a:t>
                  </a:r>
                  <a:br>
                    <a:rPr lang="en-US" sz="1400" b="1" dirty="0">
                      <a:solidFill>
                        <a:schemeClr val="tx1">
                          <a:lumMod val="50000"/>
                          <a:lumOff val="50000"/>
                        </a:schemeClr>
                      </a:solidFill>
                      <a:latin typeface="Tw Cen MT" panose="020B0602020104020603" pitchFamily="34" charset="77"/>
                    </a:rPr>
                  </a:br>
                  <a:r>
                    <a:rPr lang="en-US" sz="1400" b="1" dirty="0">
                      <a:solidFill>
                        <a:schemeClr val="tx1">
                          <a:lumMod val="50000"/>
                          <a:lumOff val="50000"/>
                        </a:schemeClr>
                      </a:solidFill>
                      <a:latin typeface="Tw Cen MT" panose="020B0602020104020603" pitchFamily="34" charset="77"/>
                    </a:rPr>
                    <a:t>Seed</a:t>
                  </a:r>
                </a:p>
              </p:txBody>
            </p:sp>
            <p:pic>
              <p:nvPicPr>
                <p:cNvPr id="91" name="Picture 90">
                  <a:extLst>
                    <a:ext uri="{FF2B5EF4-FFF2-40B4-BE49-F238E27FC236}">
                      <a16:creationId xmlns:a16="http://schemas.microsoft.com/office/drawing/2014/main" id="{F47D10B7-5FAB-4E61-9022-BF07CE86E5A0}"/>
                    </a:ext>
                  </a:extLst>
                </p:cNvPr>
                <p:cNvPicPr>
                  <a:picLocks noChangeAspect="1"/>
                </p:cNvPicPr>
                <p:nvPr/>
              </p:nvPicPr>
              <p:blipFill rotWithShape="1">
                <a:blip r:embed="rId13"/>
                <a:srcRect l="36734" t="50861" r="33973" b="20633"/>
                <a:stretch/>
              </p:blipFill>
              <p:spPr>
                <a:xfrm>
                  <a:off x="3795226" y="2540620"/>
                  <a:ext cx="1256353" cy="1574500"/>
                </a:xfrm>
                <a:prstGeom prst="rect">
                  <a:avLst/>
                </a:prstGeom>
              </p:spPr>
            </p:pic>
            <p:sp>
              <p:nvSpPr>
                <p:cNvPr id="92" name="TextBox 91">
                  <a:extLst>
                    <a:ext uri="{FF2B5EF4-FFF2-40B4-BE49-F238E27FC236}">
                      <a16:creationId xmlns:a16="http://schemas.microsoft.com/office/drawing/2014/main" id="{4B8DC6F7-41B3-4E49-995C-86A4E4B9E033}"/>
                    </a:ext>
                  </a:extLst>
                </p:cNvPr>
                <p:cNvSpPr txBox="1"/>
                <p:nvPr/>
              </p:nvSpPr>
              <p:spPr>
                <a:xfrm>
                  <a:off x="5053439" y="1352307"/>
                  <a:ext cx="4175780" cy="646331"/>
                </a:xfrm>
                <a:prstGeom prst="rect">
                  <a:avLst/>
                </a:prstGeom>
                <a:noFill/>
              </p:spPr>
              <p:txBody>
                <a:bodyPr wrap="square" rtlCol="0">
                  <a:spAutoFit/>
                </a:bodyPr>
                <a:lstStyle/>
                <a:p>
                  <a:pPr algn="ctr"/>
                  <a:r>
                    <a:rPr lang="en-US" dirty="0"/>
                    <a:t>Whole seed Microbiome (WSM)</a:t>
                  </a:r>
                  <a:br>
                    <a:rPr lang="en-US" dirty="0"/>
                  </a:br>
                  <a:endParaRPr lang="en-US" dirty="0"/>
                </a:p>
              </p:txBody>
            </p:sp>
            <p:sp>
              <p:nvSpPr>
                <p:cNvPr id="93" name="Oval 92">
                  <a:extLst>
                    <a:ext uri="{FF2B5EF4-FFF2-40B4-BE49-F238E27FC236}">
                      <a16:creationId xmlns:a16="http://schemas.microsoft.com/office/drawing/2014/main" id="{56D25CD0-DAC2-4D1C-AD7B-9A498D3B08B0}"/>
                    </a:ext>
                  </a:extLst>
                </p:cNvPr>
                <p:cNvSpPr/>
                <p:nvPr/>
              </p:nvSpPr>
              <p:spPr>
                <a:xfrm>
                  <a:off x="3342904" y="2137715"/>
                  <a:ext cx="2076913" cy="2421903"/>
                </a:xfrm>
                <a:prstGeom prst="ellipse">
                  <a:avLst/>
                </a:prstGeom>
                <a:solidFill>
                  <a:schemeClr val="accent4">
                    <a:lumMod val="75000"/>
                    <a:alpha val="4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57BB2AEC-5CE1-417C-A918-EE1EDCF85547}"/>
                    </a:ext>
                  </a:extLst>
                </p:cNvPr>
                <p:cNvSpPr/>
                <p:nvPr/>
              </p:nvSpPr>
              <p:spPr>
                <a:xfrm>
                  <a:off x="6346427" y="2257156"/>
                  <a:ext cx="2076913" cy="2421903"/>
                </a:xfrm>
                <a:prstGeom prst="ellipse">
                  <a:avLst/>
                </a:prstGeom>
                <a:solidFill>
                  <a:schemeClr val="accent4">
                    <a:lumMod val="75000"/>
                    <a:alpha val="4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66E1EEFD-99AD-48B9-A7BF-AC2B32E4ED74}"/>
                    </a:ext>
                  </a:extLst>
                </p:cNvPr>
                <p:cNvSpPr txBox="1"/>
                <p:nvPr/>
              </p:nvSpPr>
              <p:spPr>
                <a:xfrm>
                  <a:off x="2436426" y="2598681"/>
                  <a:ext cx="1170257" cy="523220"/>
                </a:xfrm>
                <a:prstGeom prst="rect">
                  <a:avLst/>
                </a:prstGeom>
                <a:noFill/>
                <a:ln>
                  <a:noFill/>
                </a:ln>
              </p:spPr>
              <p:txBody>
                <a:bodyPr wrap="none" rtlCol="0">
                  <a:spAutoFit/>
                </a:bodyPr>
                <a:lstStyle/>
                <a:p>
                  <a:pPr algn="ctr"/>
                  <a:r>
                    <a:rPr lang="en-US" sz="1400" b="1" dirty="0">
                      <a:solidFill>
                        <a:schemeClr val="tx1">
                          <a:lumMod val="50000"/>
                          <a:lumOff val="50000"/>
                        </a:schemeClr>
                      </a:solidFill>
                      <a:latin typeface="Tw Cen MT" panose="020B0602020104020603" pitchFamily="34" charset="77"/>
                    </a:rPr>
                    <a:t>Vertical</a:t>
                  </a:r>
                  <a:br>
                    <a:rPr lang="en-US" sz="1400" b="1" dirty="0">
                      <a:solidFill>
                        <a:schemeClr val="tx1">
                          <a:lumMod val="50000"/>
                          <a:lumOff val="50000"/>
                        </a:schemeClr>
                      </a:solidFill>
                      <a:latin typeface="Tw Cen MT" panose="020B0602020104020603" pitchFamily="34" charset="77"/>
                    </a:rPr>
                  </a:br>
                  <a:r>
                    <a:rPr lang="en-US" sz="1400" b="1" dirty="0">
                      <a:solidFill>
                        <a:schemeClr val="tx1">
                          <a:lumMod val="50000"/>
                          <a:lumOff val="50000"/>
                        </a:schemeClr>
                      </a:solidFill>
                      <a:latin typeface="Tw Cen MT" panose="020B0602020104020603" pitchFamily="34" charset="77"/>
                    </a:rPr>
                    <a:t>Transmission</a:t>
                  </a:r>
                </a:p>
              </p:txBody>
            </p:sp>
            <p:cxnSp>
              <p:nvCxnSpPr>
                <p:cNvPr id="96" name="Straight Arrow Connector 95">
                  <a:extLst>
                    <a:ext uri="{FF2B5EF4-FFF2-40B4-BE49-F238E27FC236}">
                      <a16:creationId xmlns:a16="http://schemas.microsoft.com/office/drawing/2014/main" id="{5BEF1434-EFE2-420B-A5CF-9C440B867CA2}"/>
                    </a:ext>
                  </a:extLst>
                </p:cNvPr>
                <p:cNvCxnSpPr>
                  <a:endCxn id="93" idx="2"/>
                </p:cNvCxnSpPr>
                <p:nvPr/>
              </p:nvCxnSpPr>
              <p:spPr>
                <a:xfrm>
                  <a:off x="2660073" y="3336966"/>
                  <a:ext cx="682831" cy="117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7AB59F91-F1F5-41C9-A53E-E1A74F77B034}"/>
                    </a:ext>
                  </a:extLst>
                </p:cNvPr>
                <p:cNvCxnSpPr/>
                <p:nvPr/>
              </p:nvCxnSpPr>
              <p:spPr>
                <a:xfrm>
                  <a:off x="5561245" y="3348666"/>
                  <a:ext cx="682831" cy="117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B4050912-3C2D-45DB-9334-49EFDA7EBF0D}"/>
                    </a:ext>
                  </a:extLst>
                </p:cNvPr>
                <p:cNvCxnSpPr/>
                <p:nvPr/>
              </p:nvCxnSpPr>
              <p:spPr>
                <a:xfrm>
                  <a:off x="8535369" y="3348666"/>
                  <a:ext cx="682831" cy="117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9783990F-FD2A-4FC7-A9EA-8A9862461F4B}"/>
                    </a:ext>
                  </a:extLst>
                </p:cNvPr>
                <p:cNvSpPr txBox="1"/>
                <p:nvPr/>
              </p:nvSpPr>
              <p:spPr>
                <a:xfrm>
                  <a:off x="6877982" y="4477873"/>
                  <a:ext cx="1118384" cy="307777"/>
                </a:xfrm>
                <a:prstGeom prst="rect">
                  <a:avLst/>
                </a:prstGeom>
                <a:noFill/>
                <a:ln>
                  <a:noFill/>
                </a:ln>
              </p:spPr>
              <p:txBody>
                <a:bodyPr wrap="none" rtlCol="0">
                  <a:spAutoFit/>
                </a:bodyPr>
                <a:lstStyle/>
                <a:p>
                  <a:pPr algn="ctr"/>
                  <a:r>
                    <a:rPr lang="en-US" sz="1400" b="1" dirty="0">
                      <a:solidFill>
                        <a:schemeClr val="tx1">
                          <a:lumMod val="50000"/>
                          <a:lumOff val="50000"/>
                        </a:schemeClr>
                      </a:solidFill>
                      <a:latin typeface="Tw Cen MT" panose="020B0602020104020603" pitchFamily="34" charset="77"/>
                    </a:rPr>
                    <a:t>Germination</a:t>
                  </a:r>
                </a:p>
              </p:txBody>
            </p:sp>
            <p:sp>
              <p:nvSpPr>
                <p:cNvPr id="101" name="Left Bracket 100">
                  <a:extLst>
                    <a:ext uri="{FF2B5EF4-FFF2-40B4-BE49-F238E27FC236}">
                      <a16:creationId xmlns:a16="http://schemas.microsoft.com/office/drawing/2014/main" id="{CBF132E9-40F5-4F56-8C08-00C69B538AFD}"/>
                    </a:ext>
                  </a:extLst>
                </p:cNvPr>
                <p:cNvSpPr/>
                <p:nvPr/>
              </p:nvSpPr>
              <p:spPr>
                <a:xfrm rot="5400000">
                  <a:off x="7170512" y="-2220003"/>
                  <a:ext cx="341416" cy="752442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TextBox 101">
                  <a:extLst>
                    <a:ext uri="{FF2B5EF4-FFF2-40B4-BE49-F238E27FC236}">
                      <a16:creationId xmlns:a16="http://schemas.microsoft.com/office/drawing/2014/main" id="{6CA038FD-0BBF-450B-A1AD-14D7A9805018}"/>
                    </a:ext>
                  </a:extLst>
                </p:cNvPr>
                <p:cNvSpPr txBox="1"/>
                <p:nvPr/>
              </p:nvSpPr>
              <p:spPr>
                <a:xfrm>
                  <a:off x="5806852" y="1634495"/>
                  <a:ext cx="2601097" cy="338554"/>
                </a:xfrm>
                <a:prstGeom prst="rect">
                  <a:avLst/>
                </a:prstGeom>
                <a:noFill/>
                <a:ln>
                  <a:noFill/>
                </a:ln>
              </p:spPr>
              <p:txBody>
                <a:bodyPr wrap="none" rtlCol="0">
                  <a:spAutoFit/>
                </a:bodyPr>
                <a:lstStyle/>
                <a:p>
                  <a:pPr algn="ctr"/>
                  <a:r>
                    <a:rPr lang="en-US" sz="1600" b="1" dirty="0">
                      <a:solidFill>
                        <a:schemeClr val="tx1">
                          <a:lumMod val="50000"/>
                          <a:lumOff val="50000"/>
                        </a:schemeClr>
                      </a:solidFill>
                      <a:latin typeface="Tw Cen MT" panose="020B0602020104020603" pitchFamily="34" charset="77"/>
                    </a:rPr>
                    <a:t>(Grown in sterile conditions)</a:t>
                  </a:r>
                </a:p>
              </p:txBody>
            </p:sp>
          </p:grpSp>
        </p:grpSp>
        <p:grpSp>
          <p:nvGrpSpPr>
            <p:cNvPr id="103" name="Group 102">
              <a:extLst>
                <a:ext uri="{FF2B5EF4-FFF2-40B4-BE49-F238E27FC236}">
                  <a16:creationId xmlns:a16="http://schemas.microsoft.com/office/drawing/2014/main" id="{D557C474-C8D4-40F8-A1A3-8BC5790BB932}"/>
                </a:ext>
              </a:extLst>
            </p:cNvPr>
            <p:cNvGrpSpPr/>
            <p:nvPr/>
          </p:nvGrpSpPr>
          <p:grpSpPr>
            <a:xfrm>
              <a:off x="29258562" y="28200377"/>
              <a:ext cx="1977507" cy="3717361"/>
              <a:chOff x="9019297" y="531108"/>
              <a:chExt cx="2276484" cy="4218541"/>
            </a:xfrm>
          </p:grpSpPr>
          <p:pic>
            <p:nvPicPr>
              <p:cNvPr id="104" name="Picture 103">
                <a:extLst>
                  <a:ext uri="{FF2B5EF4-FFF2-40B4-BE49-F238E27FC236}">
                    <a16:creationId xmlns:a16="http://schemas.microsoft.com/office/drawing/2014/main" id="{B269129A-40D6-4FDC-A910-D38A54DF6BDD}"/>
                  </a:ext>
                </a:extLst>
              </p:cNvPr>
              <p:cNvPicPr>
                <a:picLocks noChangeAspect="1"/>
              </p:cNvPicPr>
              <p:nvPr/>
            </p:nvPicPr>
            <p:blipFill rotWithShape="1">
              <a:blip r:embed="rId14"/>
              <a:srcRect l="29096" t="37358" r="22433" b="4716"/>
              <a:stretch/>
            </p:blipFill>
            <p:spPr>
              <a:xfrm>
                <a:off x="9019297" y="531108"/>
                <a:ext cx="2276484" cy="3503745"/>
              </a:xfrm>
              <a:prstGeom prst="rect">
                <a:avLst/>
              </a:prstGeom>
            </p:spPr>
          </p:pic>
          <p:sp>
            <p:nvSpPr>
              <p:cNvPr id="105" name="Oval 104">
                <a:extLst>
                  <a:ext uri="{FF2B5EF4-FFF2-40B4-BE49-F238E27FC236}">
                    <a16:creationId xmlns:a16="http://schemas.microsoft.com/office/drawing/2014/main" id="{EEDA55B8-8DFF-4ABC-8D8D-8D2057533CFD}"/>
                  </a:ext>
                </a:extLst>
              </p:cNvPr>
              <p:cNvSpPr/>
              <p:nvPr/>
            </p:nvSpPr>
            <p:spPr>
              <a:xfrm flipV="1">
                <a:off x="10695668" y="715351"/>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5BE8648-ADA4-4774-A7C0-325F8FB6D9F2}"/>
                  </a:ext>
                </a:extLst>
              </p:cNvPr>
              <p:cNvSpPr/>
              <p:nvPr/>
            </p:nvSpPr>
            <p:spPr>
              <a:xfrm flipV="1">
                <a:off x="10356594" y="635656"/>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374F5932-79F7-48C9-9581-7B2F30CA6970}"/>
                  </a:ext>
                </a:extLst>
              </p:cNvPr>
              <p:cNvSpPr/>
              <p:nvPr/>
            </p:nvSpPr>
            <p:spPr>
              <a:xfrm flipV="1">
                <a:off x="9304044" y="761070"/>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05AE8D8A-AA9A-4226-A735-B424A80AEED4}"/>
                  </a:ext>
                </a:extLst>
              </p:cNvPr>
              <p:cNvSpPr/>
              <p:nvPr/>
            </p:nvSpPr>
            <p:spPr>
              <a:xfrm flipV="1">
                <a:off x="10457387" y="656638"/>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A848D521-FF05-439C-B952-B237B0B55642}"/>
                  </a:ext>
                </a:extLst>
              </p:cNvPr>
              <p:cNvSpPr/>
              <p:nvPr/>
            </p:nvSpPr>
            <p:spPr>
              <a:xfrm flipV="1">
                <a:off x="9960267" y="730502"/>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47BAD14-D029-4BD5-9A17-755C22089CAA}"/>
                  </a:ext>
                </a:extLst>
              </p:cNvPr>
              <p:cNvSpPr/>
              <p:nvPr/>
            </p:nvSpPr>
            <p:spPr>
              <a:xfrm flipV="1">
                <a:off x="9841731" y="728965"/>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ABE7BDE4-9FAA-4B3F-A680-89FFB2F9EC7E}"/>
                  </a:ext>
                </a:extLst>
              </p:cNvPr>
              <p:cNvSpPr/>
              <p:nvPr/>
            </p:nvSpPr>
            <p:spPr>
              <a:xfrm flipV="1">
                <a:off x="9529664" y="697257"/>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4F68FD72-00AE-43BF-BD6F-00E96FF301F9}"/>
                  </a:ext>
                </a:extLst>
              </p:cNvPr>
              <p:cNvSpPr/>
              <p:nvPr/>
            </p:nvSpPr>
            <p:spPr>
              <a:xfrm flipV="1">
                <a:off x="10987295" y="911899"/>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072878F7-F4ED-47CD-8C9F-311AD09C0B98}"/>
                  </a:ext>
                </a:extLst>
              </p:cNvPr>
              <p:cNvSpPr/>
              <p:nvPr/>
            </p:nvSpPr>
            <p:spPr>
              <a:xfrm flipV="1">
                <a:off x="10208619" y="676753"/>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0363866-F14E-49E5-8BCF-57FAA1EA4CEE}"/>
                  </a:ext>
                </a:extLst>
              </p:cNvPr>
              <p:cNvSpPr/>
              <p:nvPr/>
            </p:nvSpPr>
            <p:spPr>
              <a:xfrm flipV="1">
                <a:off x="10248129" y="801957"/>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77076B91-1807-4BC9-B378-07954900145C}"/>
                  </a:ext>
                </a:extLst>
              </p:cNvPr>
              <p:cNvSpPr/>
              <p:nvPr/>
            </p:nvSpPr>
            <p:spPr>
              <a:xfrm flipV="1">
                <a:off x="10142165" y="1134981"/>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302E9AC7-F946-472D-92F4-19793D4BFC3B}"/>
                  </a:ext>
                </a:extLst>
              </p:cNvPr>
              <p:cNvSpPr/>
              <p:nvPr/>
            </p:nvSpPr>
            <p:spPr>
              <a:xfrm flipV="1">
                <a:off x="10160893" y="1468005"/>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B3851FC3-BB86-478E-A225-691B36B24EDA}"/>
                  </a:ext>
                </a:extLst>
              </p:cNvPr>
              <p:cNvSpPr/>
              <p:nvPr/>
            </p:nvSpPr>
            <p:spPr>
              <a:xfrm flipV="1">
                <a:off x="10176927" y="1801029"/>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FCC9E15-AA7D-4E0D-974B-89C0A674EE93}"/>
                  </a:ext>
                </a:extLst>
              </p:cNvPr>
              <p:cNvSpPr/>
              <p:nvPr/>
            </p:nvSpPr>
            <p:spPr>
              <a:xfrm flipV="1">
                <a:off x="10361013" y="2066319"/>
                <a:ext cx="45719" cy="457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86D936C0-8166-48A4-922A-C88E4A1E1E5E}"/>
                  </a:ext>
                </a:extLst>
              </p:cNvPr>
              <p:cNvSpPr/>
              <p:nvPr/>
            </p:nvSpPr>
            <p:spPr>
              <a:xfrm>
                <a:off x="10364191" y="3402129"/>
                <a:ext cx="45719" cy="5439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3FA25651-50A3-4AD9-8525-781B4278E0F2}"/>
                  </a:ext>
                </a:extLst>
              </p:cNvPr>
              <p:cNvSpPr/>
              <p:nvPr/>
            </p:nvSpPr>
            <p:spPr>
              <a:xfrm>
                <a:off x="10290682" y="3452928"/>
                <a:ext cx="45719" cy="5439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D5B62CD4-E258-4C3F-878A-AA1B2862254B}"/>
                  </a:ext>
                </a:extLst>
              </p:cNvPr>
              <p:cNvSpPr/>
              <p:nvPr/>
            </p:nvSpPr>
            <p:spPr>
              <a:xfrm>
                <a:off x="10149696" y="2745187"/>
                <a:ext cx="45719" cy="5439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2BCE11B2-11C5-4806-B33E-EF97F029EAC4}"/>
                  </a:ext>
                </a:extLst>
              </p:cNvPr>
              <p:cNvSpPr/>
              <p:nvPr/>
            </p:nvSpPr>
            <p:spPr>
              <a:xfrm>
                <a:off x="9895692" y="3441893"/>
                <a:ext cx="45719" cy="5439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0BCCCFD8-170F-4CE2-9A44-B90B5E844ADB}"/>
                  </a:ext>
                </a:extLst>
              </p:cNvPr>
              <p:cNvSpPr/>
              <p:nvPr/>
            </p:nvSpPr>
            <p:spPr>
              <a:xfrm>
                <a:off x="10595593" y="2707863"/>
                <a:ext cx="45719" cy="5439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CECEF7B5-8861-4FE6-9F52-077B6247ADF3}"/>
                  </a:ext>
                </a:extLst>
              </p:cNvPr>
              <p:cNvSpPr/>
              <p:nvPr/>
            </p:nvSpPr>
            <p:spPr>
              <a:xfrm>
                <a:off x="10217404" y="3119904"/>
                <a:ext cx="45719" cy="5439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F161E84-1D9D-4FA3-B80A-7F61EF36DECC}"/>
                  </a:ext>
                </a:extLst>
              </p:cNvPr>
              <p:cNvSpPr/>
              <p:nvPr/>
            </p:nvSpPr>
            <p:spPr>
              <a:xfrm>
                <a:off x="9182107" y="1245904"/>
                <a:ext cx="2097181" cy="3503745"/>
              </a:xfrm>
              <a:prstGeom prst="ellipse">
                <a:avLst/>
              </a:prstGeom>
              <a:solidFill>
                <a:schemeClr val="accent4">
                  <a:lumMod val="75000"/>
                  <a:alpha val="39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6" name="TextBox 125">
              <a:extLst>
                <a:ext uri="{FF2B5EF4-FFF2-40B4-BE49-F238E27FC236}">
                  <a16:creationId xmlns:a16="http://schemas.microsoft.com/office/drawing/2014/main" id="{A719D169-4864-4A82-B5C2-2389B3F9139A}"/>
                </a:ext>
              </a:extLst>
            </p:cNvPr>
            <p:cNvSpPr txBox="1"/>
            <p:nvPr/>
          </p:nvSpPr>
          <p:spPr>
            <a:xfrm>
              <a:off x="29678594" y="31424980"/>
              <a:ext cx="1058348" cy="492758"/>
            </a:xfrm>
            <a:prstGeom prst="rect">
              <a:avLst/>
            </a:prstGeom>
            <a:noFill/>
            <a:ln>
              <a:noFill/>
            </a:ln>
          </p:spPr>
          <p:txBody>
            <a:bodyPr wrap="none" rtlCol="0">
              <a:spAutoFit/>
            </a:bodyPr>
            <a:lstStyle/>
            <a:p>
              <a:pPr algn="ctr"/>
              <a:r>
                <a:rPr lang="en-US" sz="1400" b="1" dirty="0">
                  <a:solidFill>
                    <a:schemeClr val="tx1">
                      <a:lumMod val="50000"/>
                      <a:lumOff val="50000"/>
                    </a:schemeClr>
                  </a:solidFill>
                  <a:latin typeface="Tw Cen MT" panose="020B0602020104020603" pitchFamily="34" charset="77"/>
                </a:rPr>
                <a:t>Seedling</a:t>
              </a:r>
            </a:p>
          </p:txBody>
        </p:sp>
      </p:grpSp>
      <p:sp>
        <p:nvSpPr>
          <p:cNvPr id="14" name="TextBox 13">
            <a:extLst>
              <a:ext uri="{FF2B5EF4-FFF2-40B4-BE49-F238E27FC236}">
                <a16:creationId xmlns:a16="http://schemas.microsoft.com/office/drawing/2014/main" id="{431DB8DE-1BD5-4587-8CD9-DAE56527A32E}"/>
              </a:ext>
            </a:extLst>
          </p:cNvPr>
          <p:cNvSpPr txBox="1"/>
          <p:nvPr/>
        </p:nvSpPr>
        <p:spPr>
          <a:xfrm>
            <a:off x="22623600" y="25105026"/>
            <a:ext cx="5247117" cy="861774"/>
          </a:xfrm>
          <a:prstGeom prst="rect">
            <a:avLst/>
          </a:prstGeom>
          <a:noFill/>
        </p:spPr>
        <p:txBody>
          <a:bodyPr wrap="square" rtlCol="0">
            <a:spAutoFit/>
          </a:bodyPr>
          <a:lstStyle/>
          <a:p>
            <a:r>
              <a:rPr lang="en-US" sz="5000" b="1" dirty="0">
                <a:latin typeface="Times New Roman" panose="02020603050405020304" pitchFamily="18" charset="0"/>
                <a:ea typeface="Tahoma" panose="020B0604030504040204" pitchFamily="34" charset="0"/>
                <a:cs typeface="Times New Roman" panose="02020603050405020304" pitchFamily="18" charset="0"/>
              </a:rPr>
              <a:t>Discussion</a:t>
            </a:r>
          </a:p>
        </p:txBody>
      </p:sp>
      <p:sp>
        <p:nvSpPr>
          <p:cNvPr id="15" name="TextBox 14">
            <a:extLst>
              <a:ext uri="{FF2B5EF4-FFF2-40B4-BE49-F238E27FC236}">
                <a16:creationId xmlns:a16="http://schemas.microsoft.com/office/drawing/2014/main" id="{A8B31EDC-7C2B-4A97-9F16-B0139FE2C436}"/>
              </a:ext>
            </a:extLst>
          </p:cNvPr>
          <p:cNvSpPr txBox="1"/>
          <p:nvPr/>
        </p:nvSpPr>
        <p:spPr>
          <a:xfrm>
            <a:off x="17513420" y="26088522"/>
            <a:ext cx="13765859" cy="3170099"/>
          </a:xfrm>
          <a:prstGeom prst="rect">
            <a:avLst/>
          </a:prstGeom>
          <a:noFill/>
        </p:spPr>
        <p:txBody>
          <a:bodyPr wrap="square" rtlCol="0">
            <a:spAutoFit/>
          </a:bodyPr>
          <a:lstStyle/>
          <a:p>
            <a:pPr marL="571500" indent="-571500">
              <a:buFont typeface="Wingdings" panose="05000000000000000000" pitchFamily="2" charset="2"/>
              <a:buChar char="v"/>
            </a:pPr>
            <a:r>
              <a:rPr lang="en-US" sz="3800" dirty="0">
                <a:latin typeface="Times New Roman" panose="02020603050405020304" pitchFamily="18" charset="0"/>
                <a:cs typeface="Times New Roman" panose="02020603050405020304" pitchFamily="18" charset="0"/>
              </a:rPr>
              <a:t>Combining seed and seedling data is advantageous and necessary for understanding vertical transmission of endophytes in all plants (Fig. 5).</a:t>
            </a:r>
          </a:p>
          <a:p>
            <a:endParaRPr lang="en-US" sz="40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endParaRPr lang="en-US" sz="4000" dirty="0">
              <a:latin typeface="Times New Roman" panose="02020603050405020304" pitchFamily="18" charset="0"/>
              <a:cs typeface="Times New Roman" panose="02020603050405020304" pitchFamily="18" charset="0"/>
            </a:endParaRPr>
          </a:p>
        </p:txBody>
      </p:sp>
      <p:sp>
        <p:nvSpPr>
          <p:cNvPr id="130" name="Rectangle: Rounded Corners 129">
            <a:extLst>
              <a:ext uri="{FF2B5EF4-FFF2-40B4-BE49-F238E27FC236}">
                <a16:creationId xmlns:a16="http://schemas.microsoft.com/office/drawing/2014/main" id="{0721364C-4E15-4395-A49D-77DCEFBF74C1}"/>
              </a:ext>
            </a:extLst>
          </p:cNvPr>
          <p:cNvSpPr/>
          <p:nvPr/>
        </p:nvSpPr>
        <p:spPr>
          <a:xfrm>
            <a:off x="454985" y="34735630"/>
            <a:ext cx="15772111" cy="8604744"/>
          </a:xfrm>
          <a:prstGeom prst="roundRect">
            <a:avLst/>
          </a:prstGeom>
          <a:solidFill>
            <a:srgbClr val="D5F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1" rtl="0">
              <a:lnSpc>
                <a:spcPct val="107000"/>
              </a:lnSpc>
              <a:spcBef>
                <a:spcPts val="0"/>
              </a:spcBef>
              <a:spcAft>
                <a:spcPts val="800"/>
              </a:spcAft>
              <a:tabLst>
                <a:tab pos="914400" algn="l"/>
              </a:tabLst>
            </a:pP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6D5D98E2-E01B-4A93-90C3-E12F5E80D511}"/>
              </a:ext>
            </a:extLst>
          </p:cNvPr>
          <p:cNvSpPr txBox="1"/>
          <p:nvPr/>
        </p:nvSpPr>
        <p:spPr>
          <a:xfrm>
            <a:off x="7391417" y="34895413"/>
            <a:ext cx="2959530" cy="861774"/>
          </a:xfrm>
          <a:prstGeom prst="rect">
            <a:avLst/>
          </a:prstGeom>
          <a:noFill/>
        </p:spPr>
        <p:txBody>
          <a:bodyPr wrap="square" rtlCol="0">
            <a:spAutoFit/>
          </a:bodyPr>
          <a:lstStyle/>
          <a:p>
            <a:r>
              <a:rPr lang="en-US" sz="5000" b="1" dirty="0">
                <a:latin typeface="Times New Roman" panose="02020603050405020304" pitchFamily="18" charset="0"/>
                <a:cs typeface="Times New Roman" panose="02020603050405020304" pitchFamily="18" charset="0"/>
              </a:rPr>
              <a:t>Results</a:t>
            </a:r>
          </a:p>
        </p:txBody>
      </p:sp>
      <p:sp>
        <p:nvSpPr>
          <p:cNvPr id="128" name="TextBox 127">
            <a:extLst>
              <a:ext uri="{FF2B5EF4-FFF2-40B4-BE49-F238E27FC236}">
                <a16:creationId xmlns:a16="http://schemas.microsoft.com/office/drawing/2014/main" id="{3E6FA1AB-42ED-458A-8659-88751393F464}"/>
              </a:ext>
            </a:extLst>
          </p:cNvPr>
          <p:cNvSpPr txBox="1"/>
          <p:nvPr/>
        </p:nvSpPr>
        <p:spPr>
          <a:xfrm>
            <a:off x="577268" y="35773252"/>
            <a:ext cx="15345827" cy="2554545"/>
          </a:xfrm>
          <a:prstGeom prst="rect">
            <a:avLst/>
          </a:prstGeom>
          <a:noFill/>
        </p:spPr>
        <p:txBody>
          <a:bodyPr wrap="square" rtlCol="0">
            <a:spAutoFit/>
          </a:bodyPr>
          <a:lstStyle/>
          <a:p>
            <a:pPr marL="571500" indent="-571500">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Due how long it takes to grow multiple generations of plants, we do not yet have data comparing the microbiomes across generations. </a:t>
            </a:r>
          </a:p>
          <a:p>
            <a:pPr marL="571500" indent="-571500">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Preliminary data:</a:t>
            </a:r>
          </a:p>
          <a:p>
            <a:pPr marL="571500" indent="-571500">
              <a:buFont typeface="Wingdings" panose="05000000000000000000" pitchFamily="2" charset="2"/>
              <a:buChar char="v"/>
            </a:pPr>
            <a:endParaRPr lang="en-US" sz="40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E1B16398-8CAE-409F-9A91-2EEFCD7CA8EF}"/>
              </a:ext>
            </a:extLst>
          </p:cNvPr>
          <p:cNvGrpSpPr/>
          <p:nvPr/>
        </p:nvGrpSpPr>
        <p:grpSpPr>
          <a:xfrm>
            <a:off x="8744217" y="37200764"/>
            <a:ext cx="7848291" cy="5207746"/>
            <a:chOff x="4253115" y="35933526"/>
            <a:chExt cx="10571050" cy="6924229"/>
          </a:xfrm>
        </p:grpSpPr>
        <p:graphicFrame>
          <p:nvGraphicFramePr>
            <p:cNvPr id="132" name="Diagram 131">
              <a:extLst>
                <a:ext uri="{FF2B5EF4-FFF2-40B4-BE49-F238E27FC236}">
                  <a16:creationId xmlns:a16="http://schemas.microsoft.com/office/drawing/2014/main" id="{BE4E12F5-F42C-489D-A91E-F976047538C5}"/>
                </a:ext>
              </a:extLst>
            </p:cNvPr>
            <p:cNvGraphicFramePr/>
            <p:nvPr>
              <p:extLst>
                <p:ext uri="{D42A27DB-BD31-4B8C-83A1-F6EECF244321}">
                  <p14:modId xmlns:p14="http://schemas.microsoft.com/office/powerpoint/2010/main" val="1246491553"/>
                </p:ext>
              </p:extLst>
            </p:nvPr>
          </p:nvGraphicFramePr>
          <p:xfrm>
            <a:off x="4253115" y="35933526"/>
            <a:ext cx="10571050" cy="6924229"/>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1" name="TextBox 10">
              <a:extLst>
                <a:ext uri="{FF2B5EF4-FFF2-40B4-BE49-F238E27FC236}">
                  <a16:creationId xmlns:a16="http://schemas.microsoft.com/office/drawing/2014/main" id="{2276B01F-B63A-4DE2-A0EE-678840486541}"/>
                </a:ext>
              </a:extLst>
            </p:cNvPr>
            <p:cNvSpPr txBox="1"/>
            <p:nvPr/>
          </p:nvSpPr>
          <p:spPr>
            <a:xfrm>
              <a:off x="8104093" y="38899546"/>
              <a:ext cx="2252119" cy="707885"/>
            </a:xfrm>
            <a:prstGeom prst="rect">
              <a:avLst/>
            </a:prstGeom>
            <a:noFill/>
          </p:spPr>
          <p:txBody>
            <a:bodyPr wrap="square" rtlCol="0">
              <a:spAutoFit/>
            </a:bodyPr>
            <a:lstStyle/>
            <a:p>
              <a:r>
                <a:rPr lang="en-US" sz="4000" dirty="0"/>
                <a:t>137</a:t>
              </a:r>
            </a:p>
          </p:txBody>
        </p:sp>
        <p:sp>
          <p:nvSpPr>
            <p:cNvPr id="133" name="TextBox 132">
              <a:extLst>
                <a:ext uri="{FF2B5EF4-FFF2-40B4-BE49-F238E27FC236}">
                  <a16:creationId xmlns:a16="http://schemas.microsoft.com/office/drawing/2014/main" id="{4B93AD47-F5F3-4AD2-A51D-E3714D258F05}"/>
                </a:ext>
              </a:extLst>
            </p:cNvPr>
            <p:cNvSpPr txBox="1"/>
            <p:nvPr/>
          </p:nvSpPr>
          <p:spPr>
            <a:xfrm>
              <a:off x="9099566" y="39368515"/>
              <a:ext cx="2252119" cy="707885"/>
            </a:xfrm>
            <a:prstGeom prst="rect">
              <a:avLst/>
            </a:prstGeom>
            <a:noFill/>
          </p:spPr>
          <p:txBody>
            <a:bodyPr wrap="square" rtlCol="0">
              <a:spAutoFit/>
            </a:bodyPr>
            <a:lstStyle/>
            <a:p>
              <a:r>
                <a:rPr lang="en-US" sz="4000" dirty="0"/>
                <a:t>68</a:t>
              </a:r>
            </a:p>
          </p:txBody>
        </p:sp>
        <p:sp>
          <p:nvSpPr>
            <p:cNvPr id="134" name="TextBox 133">
              <a:extLst>
                <a:ext uri="{FF2B5EF4-FFF2-40B4-BE49-F238E27FC236}">
                  <a16:creationId xmlns:a16="http://schemas.microsoft.com/office/drawing/2014/main" id="{E8CE8C3B-6AAA-408D-924B-0FB51020855F}"/>
                </a:ext>
              </a:extLst>
            </p:cNvPr>
            <p:cNvSpPr txBox="1"/>
            <p:nvPr/>
          </p:nvSpPr>
          <p:spPr>
            <a:xfrm>
              <a:off x="9963885" y="38899546"/>
              <a:ext cx="2252119" cy="707885"/>
            </a:xfrm>
            <a:prstGeom prst="rect">
              <a:avLst/>
            </a:prstGeom>
            <a:noFill/>
          </p:spPr>
          <p:txBody>
            <a:bodyPr wrap="square" rtlCol="0">
              <a:spAutoFit/>
            </a:bodyPr>
            <a:lstStyle/>
            <a:p>
              <a:r>
                <a:rPr lang="en-US" sz="4000" dirty="0"/>
                <a:t>73</a:t>
              </a:r>
            </a:p>
          </p:txBody>
        </p:sp>
        <p:sp>
          <p:nvSpPr>
            <p:cNvPr id="135" name="TextBox 134">
              <a:extLst>
                <a:ext uri="{FF2B5EF4-FFF2-40B4-BE49-F238E27FC236}">
                  <a16:creationId xmlns:a16="http://schemas.microsoft.com/office/drawing/2014/main" id="{5FEEE301-47FF-4745-BCA4-4A6A48D030EF}"/>
                </a:ext>
              </a:extLst>
            </p:cNvPr>
            <p:cNvSpPr txBox="1"/>
            <p:nvPr/>
          </p:nvSpPr>
          <p:spPr>
            <a:xfrm>
              <a:off x="9099566" y="40372673"/>
              <a:ext cx="2252119" cy="707885"/>
            </a:xfrm>
            <a:prstGeom prst="rect">
              <a:avLst/>
            </a:prstGeom>
            <a:noFill/>
          </p:spPr>
          <p:txBody>
            <a:bodyPr wrap="square" rtlCol="0">
              <a:spAutoFit/>
            </a:bodyPr>
            <a:lstStyle/>
            <a:p>
              <a:r>
                <a:rPr lang="en-US" sz="4000" dirty="0"/>
                <a:t>88</a:t>
              </a:r>
            </a:p>
          </p:txBody>
        </p:sp>
      </p:grpSp>
      <p:graphicFrame>
        <p:nvGraphicFramePr>
          <p:cNvPr id="17" name="Table 16">
            <a:extLst>
              <a:ext uri="{FF2B5EF4-FFF2-40B4-BE49-F238E27FC236}">
                <a16:creationId xmlns:a16="http://schemas.microsoft.com/office/drawing/2014/main" id="{8782C686-18A3-446C-9983-D03C405A9752}"/>
              </a:ext>
            </a:extLst>
          </p:cNvPr>
          <p:cNvGraphicFramePr>
            <a:graphicFrameLocks noGrp="1"/>
          </p:cNvGraphicFramePr>
          <p:nvPr>
            <p:extLst>
              <p:ext uri="{D42A27DB-BD31-4B8C-83A1-F6EECF244321}">
                <p14:modId xmlns:p14="http://schemas.microsoft.com/office/powerpoint/2010/main" val="3805399319"/>
              </p:ext>
            </p:extLst>
          </p:nvPr>
        </p:nvGraphicFramePr>
        <p:xfrm>
          <a:off x="752146" y="38069623"/>
          <a:ext cx="8809132" cy="2398104"/>
        </p:xfrm>
        <a:graphic>
          <a:graphicData uri="http://schemas.openxmlformats.org/drawingml/2006/table">
            <a:tbl>
              <a:tblPr firstRow="1" firstCol="1" bandRow="1">
                <a:tableStyleId>{5C22544A-7EE6-4342-B048-85BDC9FD1C3A}</a:tableStyleId>
              </a:tblPr>
              <a:tblGrid>
                <a:gridCol w="2202283">
                  <a:extLst>
                    <a:ext uri="{9D8B030D-6E8A-4147-A177-3AD203B41FA5}">
                      <a16:colId xmlns:a16="http://schemas.microsoft.com/office/drawing/2014/main" val="2854424762"/>
                    </a:ext>
                  </a:extLst>
                </a:gridCol>
                <a:gridCol w="2202283">
                  <a:extLst>
                    <a:ext uri="{9D8B030D-6E8A-4147-A177-3AD203B41FA5}">
                      <a16:colId xmlns:a16="http://schemas.microsoft.com/office/drawing/2014/main" val="2340305363"/>
                    </a:ext>
                  </a:extLst>
                </a:gridCol>
                <a:gridCol w="2202283">
                  <a:extLst>
                    <a:ext uri="{9D8B030D-6E8A-4147-A177-3AD203B41FA5}">
                      <a16:colId xmlns:a16="http://schemas.microsoft.com/office/drawing/2014/main" val="1658768922"/>
                    </a:ext>
                  </a:extLst>
                </a:gridCol>
                <a:gridCol w="2202283">
                  <a:extLst>
                    <a:ext uri="{9D8B030D-6E8A-4147-A177-3AD203B41FA5}">
                      <a16:colId xmlns:a16="http://schemas.microsoft.com/office/drawing/2014/main" val="1183480800"/>
                    </a:ext>
                  </a:extLst>
                </a:gridCol>
              </a:tblGrid>
              <a:tr h="599526">
                <a:tc>
                  <a:txBody>
                    <a:bodyPr/>
                    <a:lstStyle/>
                    <a:p>
                      <a:pPr marL="0" marR="0" algn="ctr">
                        <a:spcBef>
                          <a:spcPts val="0"/>
                        </a:spcBef>
                        <a:spcAft>
                          <a:spcPts val="0"/>
                        </a:spcAft>
                      </a:pPr>
                      <a:r>
                        <a:rPr lang="en-CA" sz="3000">
                          <a:effectLst/>
                        </a:rPr>
                        <a:t> </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dirty="0">
                          <a:effectLst/>
                        </a:rPr>
                        <a:t>Seeds</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a:effectLst/>
                        </a:rPr>
                        <a:t>Seedlings</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dirty="0">
                          <a:effectLst/>
                        </a:rPr>
                        <a:t>Leaf</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7239474"/>
                  </a:ext>
                </a:extLst>
              </a:tr>
              <a:tr h="599526">
                <a:tc>
                  <a:txBody>
                    <a:bodyPr/>
                    <a:lstStyle/>
                    <a:p>
                      <a:pPr marL="0" marR="0" algn="ctr">
                        <a:spcBef>
                          <a:spcPts val="0"/>
                        </a:spcBef>
                        <a:spcAft>
                          <a:spcPts val="0"/>
                        </a:spcAft>
                      </a:pPr>
                      <a:r>
                        <a:rPr lang="en-CA" sz="3000">
                          <a:effectLst/>
                        </a:rPr>
                        <a:t>Seeds</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dirty="0">
                          <a:effectLst/>
                        </a:rPr>
                        <a:t>95</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a:effectLst/>
                        </a:rPr>
                        <a:t>137</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a:effectLst/>
                        </a:rPr>
                        <a:t>73</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110072018"/>
                  </a:ext>
                </a:extLst>
              </a:tr>
              <a:tr h="599526">
                <a:tc>
                  <a:txBody>
                    <a:bodyPr/>
                    <a:lstStyle/>
                    <a:p>
                      <a:pPr marL="0" marR="0" algn="ctr">
                        <a:spcBef>
                          <a:spcPts val="0"/>
                        </a:spcBef>
                        <a:spcAft>
                          <a:spcPts val="0"/>
                        </a:spcAft>
                      </a:pPr>
                      <a:r>
                        <a:rPr lang="en-CA" sz="3000">
                          <a:effectLst/>
                        </a:rPr>
                        <a:t>Seedlings</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a:effectLst/>
                        </a:rPr>
                        <a:t>137</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a:effectLst/>
                        </a:rPr>
                        <a:t>117</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a:effectLst/>
                        </a:rPr>
                        <a:t>88</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90202015"/>
                  </a:ext>
                </a:extLst>
              </a:tr>
              <a:tr h="599526">
                <a:tc>
                  <a:txBody>
                    <a:bodyPr/>
                    <a:lstStyle/>
                    <a:p>
                      <a:pPr marL="0" marR="0" algn="ctr">
                        <a:spcBef>
                          <a:spcPts val="0"/>
                        </a:spcBef>
                        <a:spcAft>
                          <a:spcPts val="0"/>
                        </a:spcAft>
                      </a:pPr>
                      <a:r>
                        <a:rPr lang="en-CA" sz="3000">
                          <a:effectLst/>
                        </a:rPr>
                        <a:t>Leaf</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a:effectLst/>
                        </a:rPr>
                        <a:t>73</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a:effectLst/>
                        </a:rPr>
                        <a:t>88</a:t>
                      </a:r>
                      <a:endParaRPr lang="en-US" sz="3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CA" sz="3000" dirty="0">
                          <a:effectLst/>
                        </a:rPr>
                        <a:t>104</a:t>
                      </a:r>
                      <a:endParaRPr lang="en-US" sz="3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77079030"/>
                  </a:ext>
                </a:extLst>
              </a:tr>
            </a:tbl>
          </a:graphicData>
        </a:graphic>
      </p:graphicFrame>
      <p:sp>
        <p:nvSpPr>
          <p:cNvPr id="19" name="TextBox 18">
            <a:extLst>
              <a:ext uri="{FF2B5EF4-FFF2-40B4-BE49-F238E27FC236}">
                <a16:creationId xmlns:a16="http://schemas.microsoft.com/office/drawing/2014/main" id="{F812F610-898D-4941-A576-4288465731B9}"/>
              </a:ext>
            </a:extLst>
          </p:cNvPr>
          <p:cNvSpPr txBox="1"/>
          <p:nvPr/>
        </p:nvSpPr>
        <p:spPr>
          <a:xfrm>
            <a:off x="752146" y="40711332"/>
            <a:ext cx="8993388" cy="1938992"/>
          </a:xfrm>
          <a:prstGeom prst="rect">
            <a:avLst/>
          </a:prstGeom>
          <a:noFill/>
        </p:spPr>
        <p:txBody>
          <a:bodyPr wrap="square" rtlCol="0">
            <a:spAutoFit/>
          </a:bodyPr>
          <a:lstStyle/>
          <a:p>
            <a:r>
              <a:rPr lang="en-CA" sz="3000" b="1" dirty="0">
                <a:effectLst/>
                <a:latin typeface="Times New Roman" panose="02020603050405020304" pitchFamily="18" charset="0"/>
                <a:ea typeface="Calibri" panose="020F0502020204030204" pitchFamily="34" charset="0"/>
                <a:cs typeface="Times New Roman" panose="02020603050405020304" pitchFamily="18" charset="0"/>
              </a:rPr>
              <a:t>Table 1</a:t>
            </a: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 Number of genus found in </a:t>
            </a:r>
            <a:r>
              <a:rPr lang="en-CA" sz="3000" dirty="0" err="1">
                <a:effectLst/>
                <a:latin typeface="Times New Roman" panose="02020603050405020304" pitchFamily="18" charset="0"/>
                <a:ea typeface="Calibri" panose="020F0502020204030204" pitchFamily="34" charset="0"/>
                <a:cs typeface="Times New Roman" panose="02020603050405020304" pitchFamily="18" charset="0"/>
              </a:rPr>
              <a:t>illumina</a:t>
            </a:r>
            <a:r>
              <a:rPr lang="en-CA" sz="3000" dirty="0">
                <a:effectLst/>
                <a:latin typeface="Times New Roman" panose="02020603050405020304" pitchFamily="18" charset="0"/>
                <a:ea typeface="Calibri" panose="020F0502020204030204" pitchFamily="34" charset="0"/>
                <a:cs typeface="Times New Roman" panose="02020603050405020304" pitchFamily="18" charset="0"/>
              </a:rPr>
              <a:t> sequencing data per tissue type.  Numbers represent presence of genus in at least one tissue sample.</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
        <p:nvSpPr>
          <p:cNvPr id="136" name="TextBox 135">
            <a:extLst>
              <a:ext uri="{FF2B5EF4-FFF2-40B4-BE49-F238E27FC236}">
                <a16:creationId xmlns:a16="http://schemas.microsoft.com/office/drawing/2014/main" id="{1F9D6B5E-D196-424B-A015-9737192F6D7A}"/>
              </a:ext>
            </a:extLst>
          </p:cNvPr>
          <p:cNvSpPr txBox="1"/>
          <p:nvPr/>
        </p:nvSpPr>
        <p:spPr>
          <a:xfrm>
            <a:off x="9313780" y="42346674"/>
            <a:ext cx="6330709" cy="1477328"/>
          </a:xfrm>
          <a:prstGeom prst="rect">
            <a:avLst/>
          </a:prstGeom>
          <a:noFill/>
        </p:spPr>
        <p:txBody>
          <a:bodyPr wrap="square" rtlCol="0">
            <a:spAutoFit/>
          </a:bodyPr>
          <a:lstStyle/>
          <a:p>
            <a:r>
              <a:rPr lang="en-US" sz="3000" b="1" dirty="0">
                <a:effectLst/>
                <a:latin typeface="Times New Roman" panose="02020603050405020304" pitchFamily="18" charset="0"/>
                <a:ea typeface="Calibri" panose="020F0502020204030204" pitchFamily="34" charset="0"/>
                <a:cs typeface="Times New Roman" panose="02020603050405020304" pitchFamily="18" charset="0"/>
              </a:rPr>
              <a:t>Fig. 2: </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Venn diagram displaying results from Table 1.</a:t>
            </a:r>
          </a:p>
          <a:p>
            <a:endParaRPr lang="en-US" sz="3000" dirty="0">
              <a:latin typeface="Times New Roman" panose="02020603050405020304" pitchFamily="18" charset="0"/>
              <a:cs typeface="Times New Roman" panose="02020603050405020304" pitchFamily="18" charset="0"/>
            </a:endParaRPr>
          </a:p>
        </p:txBody>
      </p:sp>
      <p:sp>
        <p:nvSpPr>
          <p:cNvPr id="137" name="TextBox 136">
            <a:extLst>
              <a:ext uri="{FF2B5EF4-FFF2-40B4-BE49-F238E27FC236}">
                <a16:creationId xmlns:a16="http://schemas.microsoft.com/office/drawing/2014/main" id="{8E23B3B2-21D2-4451-8FF0-24657BA610A4}"/>
              </a:ext>
            </a:extLst>
          </p:cNvPr>
          <p:cNvSpPr txBox="1"/>
          <p:nvPr/>
        </p:nvSpPr>
        <p:spPr>
          <a:xfrm>
            <a:off x="17324004" y="34649170"/>
            <a:ext cx="13765859" cy="6586418"/>
          </a:xfrm>
          <a:prstGeom prst="rect">
            <a:avLst/>
          </a:prstGeom>
          <a:noFill/>
        </p:spPr>
        <p:txBody>
          <a:bodyPr wrap="square" rtlCol="0">
            <a:spAutoFit/>
          </a:bodyPr>
          <a:lstStyle/>
          <a:p>
            <a:pPr marL="571500" indent="-571500">
              <a:buFont typeface="Wingdings" panose="05000000000000000000" pitchFamily="2" charset="2"/>
              <a:buChar char="v"/>
            </a:pPr>
            <a:r>
              <a:rPr lang="en-US" sz="3800" dirty="0">
                <a:latin typeface="Times New Roman" panose="02020603050405020304" pitchFamily="18" charset="0"/>
                <a:cs typeface="Times New Roman" panose="02020603050405020304" pitchFamily="18" charset="0"/>
              </a:rPr>
              <a:t>Seedlings do provide additional information about the core microbiome of the seed due to the dormancy effect.</a:t>
            </a:r>
          </a:p>
          <a:p>
            <a:pPr marL="571500" indent="-571500">
              <a:buFont typeface="Wingdings" panose="05000000000000000000" pitchFamily="2" charset="2"/>
              <a:buChar char="v"/>
            </a:pPr>
            <a:r>
              <a:rPr lang="en-US" sz="3800" dirty="0">
                <a:latin typeface="Times New Roman" panose="02020603050405020304" pitchFamily="18" charset="0"/>
                <a:cs typeface="Times New Roman" panose="02020603050405020304" pitchFamily="18" charset="0"/>
              </a:rPr>
              <a:t>Based on previous studies that have found vertical transmission of endophytes in rice seeds (4), radish seeds (5), and maize seeds (6), we expect to see this pattern in oat and lettuce seeds.</a:t>
            </a:r>
          </a:p>
          <a:p>
            <a:pPr marL="571500" indent="-571500">
              <a:buFont typeface="Wingdings" panose="05000000000000000000" pitchFamily="2" charset="2"/>
              <a:buChar char="v"/>
            </a:pPr>
            <a:r>
              <a:rPr lang="en-US" sz="3800" dirty="0">
                <a:latin typeface="Times New Roman" panose="02020603050405020304" pitchFamily="18" charset="0"/>
                <a:cs typeface="Times New Roman" panose="02020603050405020304" pitchFamily="18" charset="0"/>
              </a:rPr>
              <a:t>Identifying vertically transmitted seeds can provide insight into plant-growth promoting bacteria (PGPB).</a:t>
            </a:r>
          </a:p>
          <a:p>
            <a:pPr marL="571500" indent="-571500">
              <a:buFont typeface="Wingdings" panose="05000000000000000000" pitchFamily="2" charset="2"/>
              <a:buChar char="v"/>
            </a:pPr>
            <a:r>
              <a:rPr lang="en-US" sz="3800" dirty="0">
                <a:latin typeface="Times New Roman" panose="02020603050405020304" pitchFamily="18" charset="0"/>
                <a:cs typeface="Times New Roman" panose="02020603050405020304" pitchFamily="18" charset="0"/>
              </a:rPr>
              <a:t>These could be used to inoculate seeds of different species to boost agricultural output (7). </a:t>
            </a:r>
          </a:p>
          <a:p>
            <a:endParaRPr lang="en-US" sz="40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endParaRPr lang="en-US" sz="4000" dirty="0">
              <a:latin typeface="Times New Roman" panose="02020603050405020304" pitchFamily="18" charset="0"/>
              <a:cs typeface="Times New Roman" panose="02020603050405020304" pitchFamily="18" charset="0"/>
            </a:endParaRPr>
          </a:p>
        </p:txBody>
      </p:sp>
      <p:sp>
        <p:nvSpPr>
          <p:cNvPr id="138" name="TextBox 137">
            <a:extLst>
              <a:ext uri="{FF2B5EF4-FFF2-40B4-BE49-F238E27FC236}">
                <a16:creationId xmlns:a16="http://schemas.microsoft.com/office/drawing/2014/main" id="{BDD38604-BBD6-4C70-AD89-A16CB80F21C1}"/>
              </a:ext>
            </a:extLst>
          </p:cNvPr>
          <p:cNvSpPr txBox="1"/>
          <p:nvPr/>
        </p:nvSpPr>
        <p:spPr>
          <a:xfrm>
            <a:off x="17324004" y="33440793"/>
            <a:ext cx="14737879" cy="1015663"/>
          </a:xfrm>
          <a:prstGeom prst="rect">
            <a:avLst/>
          </a:prstGeom>
          <a:noFill/>
        </p:spPr>
        <p:txBody>
          <a:bodyPr wrap="square" rtlCol="0">
            <a:spAutoFit/>
          </a:bodyPr>
          <a:lstStyle/>
          <a:p>
            <a:r>
              <a:rPr lang="en-CA" sz="3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Fig. 5: </a:t>
            </a:r>
            <a:r>
              <a:rPr lang="en-CA"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Schematic demonstrating how endophytes from the seed are better expressed in a germinated seedling. </a:t>
            </a:r>
            <a:endParaRPr lang="en-US" sz="3000" dirty="0">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9C911DEC-7DBC-4129-A0BB-2E7BEED83D00}"/>
              </a:ext>
            </a:extLst>
          </p:cNvPr>
          <p:cNvGrpSpPr/>
          <p:nvPr/>
        </p:nvGrpSpPr>
        <p:grpSpPr>
          <a:xfrm>
            <a:off x="17072400" y="40634516"/>
            <a:ext cx="11533605" cy="2908359"/>
            <a:chOff x="17202668" y="40818644"/>
            <a:chExt cx="7532630" cy="2715324"/>
          </a:xfrm>
        </p:grpSpPr>
        <p:sp>
          <p:nvSpPr>
            <p:cNvPr id="129" name="Rectangle: Rounded Corners 128">
              <a:extLst>
                <a:ext uri="{FF2B5EF4-FFF2-40B4-BE49-F238E27FC236}">
                  <a16:creationId xmlns:a16="http://schemas.microsoft.com/office/drawing/2014/main" id="{12F1C835-A173-4D14-915C-D9C7107727C8}"/>
                </a:ext>
              </a:extLst>
            </p:cNvPr>
            <p:cNvSpPr/>
            <p:nvPr/>
          </p:nvSpPr>
          <p:spPr>
            <a:xfrm>
              <a:off x="17202668" y="40818644"/>
              <a:ext cx="7049330" cy="2484322"/>
            </a:xfrm>
            <a:prstGeom prst="roundRect">
              <a:avLst/>
            </a:prstGeom>
            <a:solidFill>
              <a:srgbClr val="D5F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1" rtl="0">
                <a:lnSpc>
                  <a:spcPct val="107000"/>
                </a:lnSpc>
                <a:spcBef>
                  <a:spcPts val="0"/>
                </a:spcBef>
                <a:spcAft>
                  <a:spcPts val="800"/>
                </a:spcAft>
                <a:tabLst>
                  <a:tab pos="914400" algn="l"/>
                </a:tabLst>
              </a:pPr>
              <a:endParaRPr lang="en-US"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9" name="TextBox 138">
              <a:extLst>
                <a:ext uri="{FF2B5EF4-FFF2-40B4-BE49-F238E27FC236}">
                  <a16:creationId xmlns:a16="http://schemas.microsoft.com/office/drawing/2014/main" id="{F6F2BEB8-78E6-4152-BC72-E48A6005E119}"/>
                </a:ext>
              </a:extLst>
            </p:cNvPr>
            <p:cNvSpPr txBox="1"/>
            <p:nvPr/>
          </p:nvSpPr>
          <p:spPr>
            <a:xfrm>
              <a:off x="19488181" y="40957420"/>
              <a:ext cx="5247117" cy="861774"/>
            </a:xfrm>
            <a:prstGeom prst="rect">
              <a:avLst/>
            </a:prstGeom>
            <a:noFill/>
          </p:spPr>
          <p:txBody>
            <a:bodyPr wrap="square" rtlCol="0">
              <a:spAutoFit/>
            </a:bodyPr>
            <a:lstStyle/>
            <a:p>
              <a:r>
                <a:rPr lang="en-US" sz="5000" b="1" dirty="0">
                  <a:latin typeface="Times New Roman" panose="02020603050405020304" pitchFamily="18" charset="0"/>
                  <a:ea typeface="Tahoma" panose="020B0604030504040204" pitchFamily="34" charset="0"/>
                  <a:cs typeface="Times New Roman" panose="02020603050405020304" pitchFamily="18" charset="0"/>
                </a:rPr>
                <a:t>References</a:t>
              </a:r>
            </a:p>
          </p:txBody>
        </p:sp>
        <p:sp>
          <p:nvSpPr>
            <p:cNvPr id="140" name="TextBox 139">
              <a:extLst>
                <a:ext uri="{FF2B5EF4-FFF2-40B4-BE49-F238E27FC236}">
                  <a16:creationId xmlns:a16="http://schemas.microsoft.com/office/drawing/2014/main" id="{DD4D37E7-929F-4A9E-A8AF-6D9E9D70AEE2}"/>
                </a:ext>
              </a:extLst>
            </p:cNvPr>
            <p:cNvSpPr txBox="1"/>
            <p:nvPr/>
          </p:nvSpPr>
          <p:spPr>
            <a:xfrm>
              <a:off x="17677742" y="41748864"/>
              <a:ext cx="6330709" cy="1785104"/>
            </a:xfrm>
            <a:prstGeom prst="rect">
              <a:avLst/>
            </a:prstGeom>
            <a:noFill/>
          </p:spPr>
          <p:txBody>
            <a:bodyPr wrap="square" rtlCol="0">
              <a:spAutoFit/>
            </a:bodyPr>
            <a:lstStyle/>
            <a:p>
              <a:r>
                <a:rPr lang="en-US" sz="4000" dirty="0">
                  <a:latin typeface="Times New Roman" panose="02020603050405020304" pitchFamily="18" charset="0"/>
                  <a:ea typeface="Calibri" panose="020F0502020204030204" pitchFamily="34" charset="0"/>
                  <a:cs typeface="Times New Roman" panose="02020603050405020304" pitchFamily="18" charset="0"/>
                </a:rPr>
                <a:t>Please scan the following QR code for a list of reference used in this poster.</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925558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3399</TotalTime>
  <Words>656</Words>
  <Application>Microsoft Office PowerPoint</Application>
  <PresentationFormat>Custom</PresentationFormat>
  <Paragraphs>105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Times New Roman</vt:lpstr>
      <vt:lpstr>Tw Cen MT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Areem Siddiqi</dc:creator>
  <cp:lastModifiedBy>Areem Siddiqi</cp:lastModifiedBy>
  <cp:revision>61</cp:revision>
  <dcterms:created xsi:type="dcterms:W3CDTF">2021-08-15T17:26:20Z</dcterms:created>
  <dcterms:modified xsi:type="dcterms:W3CDTF">2021-08-19T17:13:03Z</dcterms:modified>
</cp:coreProperties>
</file>